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5"/>
  </p:notesMasterIdLst>
  <p:handoutMasterIdLst>
    <p:handoutMasterId r:id="rId36"/>
  </p:handoutMasterIdLst>
  <p:sldIdLst>
    <p:sldId id="266" r:id="rId2"/>
    <p:sldId id="267" r:id="rId3"/>
    <p:sldId id="268" r:id="rId4"/>
    <p:sldId id="269" r:id="rId5"/>
    <p:sldId id="270" r:id="rId6"/>
    <p:sldId id="303" r:id="rId7"/>
    <p:sldId id="304" r:id="rId8"/>
    <p:sldId id="271" r:id="rId9"/>
    <p:sldId id="305" r:id="rId10"/>
    <p:sldId id="272" r:id="rId11"/>
    <p:sldId id="296" r:id="rId12"/>
    <p:sldId id="298" r:id="rId13"/>
    <p:sldId id="299" r:id="rId14"/>
    <p:sldId id="300" r:id="rId15"/>
    <p:sldId id="273" r:id="rId16"/>
    <p:sldId id="297" r:id="rId17"/>
    <p:sldId id="274" r:id="rId18"/>
    <p:sldId id="275" r:id="rId19"/>
    <p:sldId id="276" r:id="rId20"/>
    <p:sldId id="277" r:id="rId21"/>
    <p:sldId id="278" r:id="rId22"/>
    <p:sldId id="279" r:id="rId23"/>
    <p:sldId id="280" r:id="rId24"/>
    <p:sldId id="281" r:id="rId25"/>
    <p:sldId id="282" r:id="rId26"/>
    <p:sldId id="283" r:id="rId27"/>
    <p:sldId id="284" r:id="rId28"/>
    <p:sldId id="307" r:id="rId29"/>
    <p:sldId id="286" r:id="rId30"/>
    <p:sldId id="287" r:id="rId31"/>
    <p:sldId id="288" r:id="rId32"/>
    <p:sldId id="301" r:id="rId33"/>
    <p:sldId id="29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BAC13F-B6C5-4632-B6AA-E800E10A3121}" type="datetimeFigureOut">
              <a:rPr lang="en-US" smtClean="0"/>
              <a:pPr/>
              <a:t>4/30/2012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B1EE97-F3D8-417D-9941-98ABBCED4C20}" type="slidenum">
              <a:rPr lang="en-US" smtClean="0"/>
              <a:pPr/>
              <a:t>‹#›</a:t>
            </a:fld>
            <a:endParaRPr lang="en-US"/>
          </a:p>
        </p:txBody>
      </p:sp>
    </p:spTree>
    <p:extLst>
      <p:ext uri="{BB962C8B-B14F-4D97-AF65-F5344CB8AC3E}">
        <p14:creationId xmlns:p14="http://schemas.microsoft.com/office/powerpoint/2010/main" val="4207657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99CCE-47C5-4E3D-A3F4-294C09510C81}" type="datetimeFigureOut">
              <a:rPr lang="en-US" smtClean="0"/>
              <a:pPr/>
              <a:t>4/30/2012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91538-8D66-4165-A688-EF15D686F5CD}" type="slidenum">
              <a:rPr lang="en-US" smtClean="0"/>
              <a:pPr/>
              <a:t>‹#›</a:t>
            </a:fld>
            <a:endParaRPr lang="en-US"/>
          </a:p>
        </p:txBody>
      </p:sp>
    </p:spTree>
    <p:extLst>
      <p:ext uri="{BB962C8B-B14F-4D97-AF65-F5344CB8AC3E}">
        <p14:creationId xmlns:p14="http://schemas.microsoft.com/office/powerpoint/2010/main" val="271543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Great Britain</a:t>
            </a:r>
            <a:r>
              <a:rPr lang="en-GB" baseline="0" dirty="0" smtClean="0"/>
              <a:t> doesn’t operate as one country for education.  The systems are different in Scotland and Northern Ireland, and also in Wales.  Devolved government within the UK has, if anything, increased this trend.  Much of what I say would also apply to Wales, but it certainly wouldn’t apply to Scotland or Northern Ireland.</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1</a:t>
            </a:fld>
            <a:endParaRPr lang="en-US"/>
          </a:p>
        </p:txBody>
      </p:sp>
    </p:spTree>
    <p:extLst>
      <p:ext uri="{BB962C8B-B14F-4D97-AF65-F5344CB8AC3E}">
        <p14:creationId xmlns:p14="http://schemas.microsoft.com/office/powerpoint/2010/main" val="973918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encourages the teacher to talk through an ‘overview’ of how each class is getting on.  There are often some valuable points raised which might not otherwise have been discussed, and which help to show how the NQT is approaching her work.</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13</a:t>
            </a:fld>
            <a:endParaRPr lang="en-US"/>
          </a:p>
        </p:txBody>
      </p:sp>
    </p:spTree>
    <p:extLst>
      <p:ext uri="{BB962C8B-B14F-4D97-AF65-F5344CB8AC3E}">
        <p14:creationId xmlns:p14="http://schemas.microsoft.com/office/powerpoint/2010/main" val="1102100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will come back to this one later!  If you look at the column on the right-hand side of the page, you will see the words ‘Related Standards’.  If we have time, I will say a little about the 41 standards, covering the 3 aspects referred to: Professional attributes (attitude, outlook </a:t>
            </a:r>
            <a:r>
              <a:rPr lang="en-GB" baseline="0" dirty="0" err="1" smtClean="0"/>
              <a:t>etc</a:t>
            </a:r>
            <a:r>
              <a:rPr lang="en-GB" baseline="0" dirty="0" smtClean="0"/>
              <a:t>), knowledge and understanding of ‘things teachers are expected to know about……and understand’ what to do if the need arises.</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14</a:t>
            </a:fld>
            <a:endParaRPr lang="en-US"/>
          </a:p>
        </p:txBody>
      </p:sp>
    </p:spTree>
    <p:extLst>
      <p:ext uri="{BB962C8B-B14F-4D97-AF65-F5344CB8AC3E}">
        <p14:creationId xmlns:p14="http://schemas.microsoft.com/office/powerpoint/2010/main" val="1857745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During the first year, an NQT has a ‘reduced timetable’.  The school has to identify how much teaching would be done by a teacher </a:t>
            </a:r>
            <a:r>
              <a:rPr lang="en-GB" i="1" dirty="0" smtClean="0"/>
              <a:t>without any additional responsibilities</a:t>
            </a:r>
            <a:r>
              <a:rPr lang="en-GB" i="0" dirty="0" smtClean="0"/>
              <a:t>  with a similar age-group or subject(s),</a:t>
            </a:r>
            <a:r>
              <a:rPr lang="en-GB" i="0" baseline="0" dirty="0" smtClean="0"/>
              <a:t> then </a:t>
            </a:r>
            <a:r>
              <a:rPr lang="en-GB" b="1" i="0" baseline="0" dirty="0" smtClean="0"/>
              <a:t>reduce</a:t>
            </a:r>
            <a:r>
              <a:rPr lang="en-GB" i="0" baseline="0" dirty="0" smtClean="0"/>
              <a:t> by 10% the amount of teaching done by an NQT.  This is called ‘protected time’.  It is all too easy to ‘fritter away’ the time in marking and routine planning.  The extra time is made available for the teacher to do the sort of things listed here – and to make sure that use of it is </a:t>
            </a:r>
            <a:r>
              <a:rPr lang="en-GB" i="1" baseline="0" dirty="0" smtClean="0"/>
              <a:t>planned</a:t>
            </a:r>
            <a:r>
              <a:rPr lang="en-GB" i="0" baseline="0" dirty="0" smtClean="0"/>
              <a:t>.  One of </a:t>
            </a:r>
            <a:r>
              <a:rPr lang="en-GB" b="1" i="0" baseline="0" dirty="0" smtClean="0"/>
              <a:t>the most worthwhile </a:t>
            </a:r>
            <a:r>
              <a:rPr lang="en-GB" i="0" baseline="0" dirty="0" smtClean="0"/>
              <a:t>things to do is to watch an experienced teacher at work, and from that, to get ideas that could be used or adapted in their own practice.  ‘Form shadowing’ means watching their own class being taught by someone else.  It could mean following the class round for part of a day to see what the experience is like for them.  SENCO is the teacher responsible for organising/giving learning support to children who need it, or advising colleagues about how to teach these children successfully.  ICT – use of technology in teaching.  It’s also worth looking at the different ways in which other schools do things – no 2 schools are the same.</a:t>
            </a:r>
            <a:endParaRPr lang="en-GB" i="1"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15</a:t>
            </a:fld>
            <a:endParaRPr lang="en-US"/>
          </a:p>
        </p:txBody>
      </p:sp>
    </p:spTree>
    <p:extLst>
      <p:ext uri="{BB962C8B-B14F-4D97-AF65-F5344CB8AC3E}">
        <p14:creationId xmlns:p14="http://schemas.microsoft.com/office/powerpoint/2010/main" val="3871904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this point in the meeting, the NQT confirms anything that she has said she will do before the next meeting.  The Tutor does the same.  Once it has been put in writing, both people are more likely to remember to do what</a:t>
            </a:r>
            <a:r>
              <a:rPr lang="en-GB" baseline="0" dirty="0" smtClean="0"/>
              <a:t> they have said!  As you will already have noticed, it is the first item on the agenda for the following week – this is a good way of being certain that you both do what you have said you will do!</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16</a:t>
            </a:fld>
            <a:endParaRPr lang="en-US"/>
          </a:p>
        </p:txBody>
      </p:sp>
    </p:spTree>
    <p:extLst>
      <p:ext uri="{BB962C8B-B14F-4D97-AF65-F5344CB8AC3E}">
        <p14:creationId xmlns:p14="http://schemas.microsoft.com/office/powerpoint/2010/main" val="108442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weekly opportunity for</a:t>
            </a:r>
            <a:r>
              <a:rPr lang="en-GB" baseline="0" dirty="0" smtClean="0"/>
              <a:t> the NQT to talk about anything that help is needed with.  It might be something quite small, but it is also a chance for the NQT to mention anything that is a problem, that cannot be dealt with alone, or that is growing in importance and might become a big problem if it is not dealt with.  Sometimes the NQT feels unable to approach another member of staff about observing a lesson, or does not know how to set about asking the Head of the school for consent to visit another school.  Big or small, a problem never has to wait for more than a week before there is an opportunity to ask for help.</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17</a:t>
            </a:fld>
            <a:endParaRPr lang="en-US"/>
          </a:p>
        </p:txBody>
      </p:sp>
    </p:spTree>
    <p:extLst>
      <p:ext uri="{BB962C8B-B14F-4D97-AF65-F5344CB8AC3E}">
        <p14:creationId xmlns:p14="http://schemas.microsoft.com/office/powerpoint/2010/main" val="1322083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will show you what an Action &amp; Development plan looks</a:t>
            </a:r>
            <a:r>
              <a:rPr lang="en-GB" baseline="0" dirty="0" smtClean="0"/>
              <a:t> like on the next slide.  </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18</a:t>
            </a:fld>
            <a:endParaRPr lang="en-US"/>
          </a:p>
        </p:txBody>
      </p:sp>
    </p:spTree>
    <p:extLst>
      <p:ext uri="{BB962C8B-B14F-4D97-AF65-F5344CB8AC3E}">
        <p14:creationId xmlns:p14="http://schemas.microsoft.com/office/powerpoint/2010/main" val="3254916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Every half term, the NQT decides on the areas where they would particularly like to develop or improve.  It is up to the NQT to select the ‘targets’, but they are discussed with the tutor to make sure they are realistic and are the priorities which need special attention.</a:t>
            </a:r>
          </a:p>
          <a:p>
            <a:r>
              <a:rPr lang="en-GB" dirty="0" smtClean="0"/>
              <a:t>At</a:t>
            </a:r>
            <a:r>
              <a:rPr lang="en-GB" baseline="0" dirty="0" smtClean="0"/>
              <a:t> every weekly meeting, the NQT and tutor decide if there is something to add, comment on, or change in any of the target areas.</a:t>
            </a:r>
          </a:p>
          <a:p>
            <a:r>
              <a:rPr lang="en-GB" baseline="0" dirty="0" smtClean="0"/>
              <a:t>At the end of each half term, the NQT and tutor discuss how much progress has been made.  Targets can be ‘signed off’ as completed, changed/updated, or carried forward for more attention to the next half term.</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19</a:t>
            </a:fld>
            <a:endParaRPr lang="en-US"/>
          </a:p>
        </p:txBody>
      </p:sp>
    </p:spTree>
    <p:extLst>
      <p:ext uri="{BB962C8B-B14F-4D97-AF65-F5344CB8AC3E}">
        <p14:creationId xmlns:p14="http://schemas.microsoft.com/office/powerpoint/2010/main" val="1603885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each weekly meeting the tutor will check with the NQT if there are any items to be added to the document called the ‘Timeline’.  This is a record of the special events which form the programme of support for each individual NQT, as you will see on the next slide.</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20</a:t>
            </a:fld>
            <a:endParaRPr lang="en-US"/>
          </a:p>
        </p:txBody>
      </p:sp>
    </p:spTree>
    <p:extLst>
      <p:ext uri="{BB962C8B-B14F-4D97-AF65-F5344CB8AC3E}">
        <p14:creationId xmlns:p14="http://schemas.microsoft.com/office/powerpoint/2010/main" val="833764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the end of the meeting, the NQT and tutor decide which one</a:t>
            </a:r>
            <a:r>
              <a:rPr lang="en-GB" baseline="0" dirty="0" smtClean="0"/>
              <a:t> of them will write the minutes of the meeting and add the information asked for in the right-hand column on the sheet.  Usually I offer to do this because I have more time available than the NQT does!  Quite often, the notes are made in handwriting during the meeting, so only the ‘Related Standards’ need to be added.  Why do we bother to do this?</a:t>
            </a:r>
          </a:p>
          <a:p>
            <a:r>
              <a:rPr lang="en-GB" baseline="0" dirty="0" smtClean="0"/>
              <a:t>At the end of each term, a report has to be sent from the school to the National Teacher Induction Panel.  The report is compiled by the NQT and tutor, the tutor writes the final draft, the NQT checks it, then the </a:t>
            </a:r>
            <a:r>
              <a:rPr lang="en-GB" baseline="0" dirty="0" err="1" smtClean="0"/>
              <a:t>headteacher</a:t>
            </a:r>
            <a:r>
              <a:rPr lang="en-GB" baseline="0" dirty="0" smtClean="0"/>
              <a:t> is sent a copy to read.  The NQT is required to write a comment on how much progress she/he thinks has been made, what they would like to say about the report, and any other comments they would like to make.  Both documents are sent electronically, and are signed electronically.  The report will not be accepted without the comment from the NQT!  A few days after the report has been uploaded, the tutor is notified if the report has been accepted and authorised.</a:t>
            </a:r>
          </a:p>
          <a:p>
            <a:r>
              <a:rPr lang="en-GB" baseline="0" dirty="0" smtClean="0"/>
              <a:t>The 3</a:t>
            </a:r>
            <a:r>
              <a:rPr lang="en-GB" baseline="30000" dirty="0" smtClean="0"/>
              <a:t>rd</a:t>
            </a:r>
            <a:r>
              <a:rPr lang="en-GB" baseline="0" dirty="0" smtClean="0"/>
              <a:t> and final report has to contain a recommendation about whether (or not) the NQT has met all the ‘Core Standards’ during the course of the year!  If they haven’t, they will not pass!  So what are these Standards?</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22</a:t>
            </a:fld>
            <a:endParaRPr lang="en-US"/>
          </a:p>
        </p:txBody>
      </p:sp>
    </p:spTree>
    <p:extLst>
      <p:ext uri="{BB962C8B-B14F-4D97-AF65-F5344CB8AC3E}">
        <p14:creationId xmlns:p14="http://schemas.microsoft.com/office/powerpoint/2010/main" val="607300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may well ask, how on earth does the NQT keep track of which standards she/he can state that they have evidence to show they have met them?  That takes us back to slide no 14.</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27</a:t>
            </a:fld>
            <a:endParaRPr lang="en-US"/>
          </a:p>
        </p:txBody>
      </p:sp>
    </p:spTree>
    <p:extLst>
      <p:ext uri="{BB962C8B-B14F-4D97-AF65-F5344CB8AC3E}">
        <p14:creationId xmlns:p14="http://schemas.microsoft.com/office/powerpoint/2010/main" val="3475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many routes by which people in England can become teachers.  Those on the screen may well not be all of them!  I am going to concentrate on the most frequently used route, the PGCE.</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2</a:t>
            </a:fld>
            <a:endParaRPr lang="en-US"/>
          </a:p>
        </p:txBody>
      </p:sp>
    </p:spTree>
    <p:extLst>
      <p:ext uri="{BB962C8B-B14F-4D97-AF65-F5344CB8AC3E}">
        <p14:creationId xmlns:p14="http://schemas.microsoft.com/office/powerpoint/2010/main" val="264216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to the right-hand column of the weekly meeting form, and to one of the responsibilities which the NQT has to deal with!  They have to keep a record of the evidence that they can provide to show that they have met each standard (and the date on which the evidence took place)!</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28</a:t>
            </a:fld>
            <a:endParaRPr lang="en-US"/>
          </a:p>
        </p:txBody>
      </p:sp>
    </p:spTree>
    <p:extLst>
      <p:ext uri="{BB962C8B-B14F-4D97-AF65-F5344CB8AC3E}">
        <p14:creationId xmlns:p14="http://schemas.microsoft.com/office/powerpoint/2010/main" val="4178793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we provide a copy of the Index of Evidence, </a:t>
            </a:r>
            <a:r>
              <a:rPr lang="en-GB" dirty="0" smtClean="0"/>
              <a:t>cunningly adapted by the tutor for the</a:t>
            </a:r>
            <a:r>
              <a:rPr lang="en-GB" baseline="0" dirty="0" smtClean="0"/>
              <a:t> NQT</a:t>
            </a:r>
            <a:r>
              <a:rPr lang="en-GB" dirty="0" smtClean="0"/>
              <a:t>!!</a:t>
            </a:r>
          </a:p>
          <a:p>
            <a:r>
              <a:rPr lang="en-GB" dirty="0" smtClean="0"/>
              <a:t>Evidence</a:t>
            </a:r>
            <a:r>
              <a:rPr lang="en-GB" baseline="0" dirty="0" smtClean="0"/>
              <a:t> can be many things: notes from the weekly meeting, photographs, notes or emails from parents, comments from other members of staff, children’s exercise books, the lesson plans, reports written to parents, attending a special course or information session for staff….the list is endless, but at the time of writing the final report, the tutor has to be able to state that the NQT has met all of the standards and has evidence for doing so!</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29</a:t>
            </a:fld>
            <a:endParaRPr lang="en-US"/>
          </a:p>
        </p:txBody>
      </p:sp>
    </p:spTree>
    <p:extLst>
      <p:ext uri="{BB962C8B-B14F-4D97-AF65-F5344CB8AC3E}">
        <p14:creationId xmlns:p14="http://schemas.microsoft.com/office/powerpoint/2010/main" val="2628214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go back to the sheets for the weekly meeting, and look at the right-hand column.  Here is one place where the tutor can add the standards to the sheet, and it is one of the many forms of evidence that the NQT can assemble during the year.  There you can see which standards had been involved in that discussion at a weekly meeting.  If we just go back for a minute </a:t>
            </a:r>
            <a:r>
              <a:rPr lang="en-GB" dirty="0" err="1" smtClean="0"/>
              <a:t>toa</a:t>
            </a:r>
            <a:r>
              <a:rPr lang="en-GB" baseline="0" dirty="0" smtClean="0"/>
              <a:t> previous slide…..</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30</a:t>
            </a:fld>
            <a:endParaRPr lang="en-US"/>
          </a:p>
        </p:txBody>
      </p:sp>
    </p:spTree>
    <p:extLst>
      <p:ext uri="{BB962C8B-B14F-4D97-AF65-F5344CB8AC3E}">
        <p14:creationId xmlns:p14="http://schemas.microsoft.com/office/powerpoint/2010/main" val="3209420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will see that the Professional Knowledge and Understanding standards are just that – knowing and understanding….. .  The tutor can decide when they are satisfied that these standards, and the……… </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31</a:t>
            </a:fld>
            <a:endParaRPr lang="en-US"/>
          </a:p>
        </p:txBody>
      </p:sp>
    </p:spTree>
    <p:extLst>
      <p:ext uri="{BB962C8B-B14F-4D97-AF65-F5344CB8AC3E}">
        <p14:creationId xmlns:p14="http://schemas.microsoft.com/office/powerpoint/2010/main" val="334539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ones about health and well-being have been met and can be signed off!  The NQT doesn’t have to go on collecting evidence once the tutor has said they are satisfied</a:t>
            </a:r>
            <a:r>
              <a:rPr lang="en-GB" baseline="0" dirty="0" smtClean="0"/>
              <a:t> that a particular standard has been met.  But I do want you to know that the NQTs survive the Induction Year and can still smile about it!</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32</a:t>
            </a:fld>
            <a:endParaRPr lang="en-US"/>
          </a:p>
        </p:txBody>
      </p:sp>
    </p:spTree>
    <p:extLst>
      <p:ext uri="{BB962C8B-B14F-4D97-AF65-F5344CB8AC3E}">
        <p14:creationId xmlns:p14="http://schemas.microsoft.com/office/powerpoint/2010/main" val="7692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here they are!  (Note from Kate – there are more pictures </a:t>
            </a:r>
            <a:r>
              <a:rPr lang="en-GB" smtClean="0"/>
              <a:t>to follow!)</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33</a:t>
            </a:fld>
            <a:endParaRPr lang="en-US"/>
          </a:p>
        </p:txBody>
      </p:sp>
    </p:spTree>
    <p:extLst>
      <p:ext uri="{BB962C8B-B14F-4D97-AF65-F5344CB8AC3E}">
        <p14:creationId xmlns:p14="http://schemas.microsoft.com/office/powerpoint/2010/main" val="367576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Graduates are expected to contact a school to</a:t>
            </a:r>
            <a:r>
              <a:rPr lang="en-GB" baseline="0" dirty="0" smtClean="0"/>
              <a:t> do some informal observation before the course starts – usually somewhere near home once their degree studies have finished. It is not unusual for some graduates to spend a few years doing something else before they decide to teach.  3 of the 8 teachers I have worked with were 26 (or thereabouts) before being certain that teaching was what they wanted to do.</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3</a:t>
            </a:fld>
            <a:endParaRPr lang="en-US"/>
          </a:p>
        </p:txBody>
      </p:sp>
    </p:spTree>
    <p:extLst>
      <p:ext uri="{BB962C8B-B14F-4D97-AF65-F5344CB8AC3E}">
        <p14:creationId xmlns:p14="http://schemas.microsoft.com/office/powerpoint/2010/main" val="364242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every school will say that job applications from an NQT are welcome.  NQTs cost the school less in salary payments, but they create a lot of extra work and responsibility if they are guided properly through the first year.</a:t>
            </a:r>
          </a:p>
          <a:p>
            <a:r>
              <a:rPr lang="en-GB" dirty="0" smtClean="0"/>
              <a:t>The lesson planning aspect of an NQT’s work is</a:t>
            </a:r>
            <a:r>
              <a:rPr lang="en-GB" baseline="0" dirty="0" smtClean="0"/>
              <a:t> usually dealt with by meetings with fellow teachers who teach the same subject(s) and age groups of children.</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4</a:t>
            </a:fld>
            <a:endParaRPr lang="en-US"/>
          </a:p>
        </p:txBody>
      </p:sp>
    </p:spTree>
    <p:extLst>
      <p:ext uri="{BB962C8B-B14F-4D97-AF65-F5344CB8AC3E}">
        <p14:creationId xmlns:p14="http://schemas.microsoft.com/office/powerpoint/2010/main" val="348313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the first meeting, we explain how the organisation of first year works.  Checklists make</a:t>
            </a:r>
            <a:r>
              <a:rPr lang="en-GB" baseline="0" dirty="0" smtClean="0"/>
              <a:t> sure that nothing important is overlooked or forgotten.  The ‘structure’ of the year is outlined.  The NQTs are given copies of various documents which they will come across during the year, so that they are familiar with them.  They are introduced to the website for Teacher Induction.   They are given details of who they could contact if things went badly wrong and they needed help from outside the school.</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5</a:t>
            </a:fld>
            <a:endParaRPr lang="en-US"/>
          </a:p>
        </p:txBody>
      </p:sp>
    </p:spTree>
    <p:extLst>
      <p:ext uri="{BB962C8B-B14F-4D97-AF65-F5344CB8AC3E}">
        <p14:creationId xmlns:p14="http://schemas.microsoft.com/office/powerpoint/2010/main" val="39541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a:t>
            </a:r>
            <a:r>
              <a:rPr lang="en-GB" baseline="0" dirty="0" smtClean="0"/>
              <a:t> new teachers</a:t>
            </a:r>
            <a:r>
              <a:rPr lang="en-GB" dirty="0" smtClean="0"/>
              <a:t> think, when they start their first job, that the Induction Year is something that the</a:t>
            </a:r>
            <a:r>
              <a:rPr lang="en-GB" baseline="0" dirty="0" smtClean="0"/>
              <a:t> school does ‘to them’ or ‘for them’ – the reality is that the NQT takes ownership and increasing responsibility for how the year progresses, as the next slide shows.</a:t>
            </a:r>
          </a:p>
          <a:p>
            <a:r>
              <a:rPr lang="en-GB" baseline="0" dirty="0" smtClean="0"/>
              <a:t>The weekly meeting is ‘ring fenced’ – the NQT will not be used to take a lesson for a teacher who is absent.  They must turn up on time, and the Tutor must be expecting them and ready for them.  I want to show you how the agenda covers valuable aspects of progress and keeps an important focus on essential aspects of Induction.</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8</a:t>
            </a:fld>
            <a:endParaRPr lang="en-US"/>
          </a:p>
        </p:txBody>
      </p:sp>
    </p:spTree>
    <p:extLst>
      <p:ext uri="{BB962C8B-B14F-4D97-AF65-F5344CB8AC3E}">
        <p14:creationId xmlns:p14="http://schemas.microsoft.com/office/powerpoint/2010/main" val="349052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name and date at the top of the form help me</a:t>
            </a:r>
            <a:r>
              <a:rPr lang="en-GB" baseline="0" dirty="0" smtClean="0"/>
              <a:t> with filing in the correct file and in the right order.</a:t>
            </a:r>
          </a:p>
          <a:p>
            <a:r>
              <a:rPr lang="en-GB" dirty="0" smtClean="0"/>
              <a:t>The first item on the agenda ensures ‘action points’ are actually dealt with, by both NQT and Tutor.</a:t>
            </a:r>
            <a:r>
              <a:rPr lang="en-GB" baseline="0" dirty="0" smtClean="0"/>
              <a:t>  Things don’t ‘get forgotten’ or slip through the net.</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10</a:t>
            </a:fld>
            <a:endParaRPr lang="en-US"/>
          </a:p>
        </p:txBody>
      </p:sp>
    </p:spTree>
    <p:extLst>
      <p:ext uri="{BB962C8B-B14F-4D97-AF65-F5344CB8AC3E}">
        <p14:creationId xmlns:p14="http://schemas.microsoft.com/office/powerpoint/2010/main" val="4197706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Reflect, identify, unpack, reflect, decide.  I usually say that it need not be a whole lesson, there might be an aspect of a lesson which was really pleasing.  It might be the way it was planned, the teaching</a:t>
            </a:r>
            <a:r>
              <a:rPr lang="en-GB" baseline="0" dirty="0" smtClean="0"/>
              <a:t> resources which were selected, the way something was explained, the way the children reacted, the completed work from the lesson……..and so on.  It is important for this process to become ‘embedded’ so that the teacher becomes what is currently called a ‘reflective practitioner’.</a:t>
            </a:r>
          </a:p>
          <a:p>
            <a:r>
              <a:rPr lang="en-GB" baseline="0" dirty="0" smtClean="0"/>
              <a:t>The teacher is encouraged to ‘annotate’ her teaching plans accordingly for the following year (or the next teacher).</a:t>
            </a:r>
            <a:endParaRPr lang="en-GB"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11</a:t>
            </a:fld>
            <a:endParaRPr lang="en-US"/>
          </a:p>
        </p:txBody>
      </p:sp>
    </p:spTree>
    <p:extLst>
      <p:ext uri="{BB962C8B-B14F-4D97-AF65-F5344CB8AC3E}">
        <p14:creationId xmlns:p14="http://schemas.microsoft.com/office/powerpoint/2010/main" val="368068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similar</a:t>
            </a:r>
            <a:r>
              <a:rPr lang="en-GB" baseline="0" dirty="0" smtClean="0"/>
              <a:t> to </a:t>
            </a:r>
            <a:r>
              <a:rPr lang="en-GB" dirty="0" smtClean="0"/>
              <a:t>the previous topic, but in reverse.  It opens up the possibility (even the expectation) that sometimes things will not go according to plan!  The main thing is for the NQT to be able to identify</a:t>
            </a:r>
            <a:r>
              <a:rPr lang="en-GB" baseline="0" dirty="0" smtClean="0"/>
              <a:t> what went wrong and, very importantly, to feel able to talk about it.  It’s important for the Tutor not to be ‘judgemental’ but to face up to the issue and ‘unpack’ why something went wrong.  For one of the teachers I have worked with, it was admitting that she left one of her resources at home because she didn’t check carefully enough before setting off – she never did that again!  Others have said that they still didn’t really yet know well enough the abilities of the children they were teaching.  Last year a teacher had to leave at very short notice because her husband was diagnosed with a terminal illness.  An NQT was working in the school as a teaching assistant because she left it too late to apply for a teaching job when she left college the previous summer.  She had been identified as a very capable and promising teacher and was offered promotion to the job.  In the early weeks she would sometimes tell me that everyone finished too early because she hadn’t got her timing right and the task was too easy.  At other times, she realised that she had to re-phrase explanations so that the children could understand a new concept.  (And she also had to deal with the emotional upset felt by the children at the loss of a first-rate and very popular teacher too!)  Nobody is perfect, but everyone can become a ‘reflective practitioner’ if they analyse </a:t>
            </a:r>
            <a:r>
              <a:rPr lang="en-GB" b="1" baseline="0" dirty="0" smtClean="0"/>
              <a:t>why </a:t>
            </a:r>
            <a:r>
              <a:rPr lang="en-GB" b="0" baseline="0" dirty="0" smtClean="0"/>
              <a:t>particular aspects of lessons are successful (or not)!</a:t>
            </a:r>
            <a:endParaRPr lang="en-GB" b="1" dirty="0"/>
          </a:p>
        </p:txBody>
      </p:sp>
      <p:sp>
        <p:nvSpPr>
          <p:cNvPr id="4" name="Slide Number Placeholder 3"/>
          <p:cNvSpPr>
            <a:spLocks noGrp="1"/>
          </p:cNvSpPr>
          <p:nvPr>
            <p:ph type="sldNum" sz="quarter" idx="10"/>
          </p:nvPr>
        </p:nvSpPr>
        <p:spPr/>
        <p:txBody>
          <a:bodyPr/>
          <a:lstStyle/>
          <a:p>
            <a:fld id="{33691538-8D66-4165-A688-EF15D686F5CD}" type="slidenum">
              <a:rPr lang="en-US" smtClean="0"/>
              <a:pPr/>
              <a:t>12</a:t>
            </a:fld>
            <a:endParaRPr lang="en-US"/>
          </a:p>
        </p:txBody>
      </p:sp>
    </p:spTree>
    <p:extLst>
      <p:ext uri="{BB962C8B-B14F-4D97-AF65-F5344CB8AC3E}">
        <p14:creationId xmlns:p14="http://schemas.microsoft.com/office/powerpoint/2010/main" val="3643988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August 3-6, 2011</a:t>
            </a:r>
            <a:endParaRPr lang="en-US"/>
          </a:p>
        </p:txBody>
      </p:sp>
      <p:sp>
        <p:nvSpPr>
          <p:cNvPr id="5" name="Footer Placeholder 4"/>
          <p:cNvSpPr>
            <a:spLocks noGrp="1"/>
          </p:cNvSpPr>
          <p:nvPr>
            <p:ph type="ftr" sz="quarter" idx="11"/>
          </p:nvPr>
        </p:nvSpPr>
        <p:spPr/>
        <p:txBody>
          <a:bodyPr/>
          <a:lstStyle/>
          <a:p>
            <a:r>
              <a:rPr lang="en-US" smtClean="0"/>
              <a:t>Europe Regional Conference</a:t>
            </a:r>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Delta Kappa Gamma Society International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August 3-6, 2011</a:t>
            </a:r>
            <a:endParaRPr lang="en-US"/>
          </a:p>
        </p:txBody>
      </p:sp>
      <p:sp>
        <p:nvSpPr>
          <p:cNvPr id="5" name="Footer Placeholder 4"/>
          <p:cNvSpPr>
            <a:spLocks noGrp="1"/>
          </p:cNvSpPr>
          <p:nvPr>
            <p:ph type="ftr" sz="quarter" idx="11"/>
          </p:nvPr>
        </p:nvSpPr>
        <p:spPr/>
        <p:txBody>
          <a:bodyPr/>
          <a:lstStyle/>
          <a:p>
            <a:r>
              <a:rPr lang="en-US" smtClean="0"/>
              <a:t>Europe Regional Conference</a:t>
            </a:r>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Delta Kappa Gamma Society International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August 3-6, 2011</a:t>
            </a:r>
            <a:endParaRPr lang="en-US"/>
          </a:p>
        </p:txBody>
      </p:sp>
      <p:sp>
        <p:nvSpPr>
          <p:cNvPr id="5" name="Footer Placeholder 4"/>
          <p:cNvSpPr>
            <a:spLocks noGrp="1"/>
          </p:cNvSpPr>
          <p:nvPr>
            <p:ph type="ftr" sz="quarter" idx="11"/>
          </p:nvPr>
        </p:nvSpPr>
        <p:spPr/>
        <p:txBody>
          <a:bodyPr/>
          <a:lstStyle/>
          <a:p>
            <a:r>
              <a:rPr lang="en-US" smtClean="0"/>
              <a:t>Europe Regional Conference</a:t>
            </a:r>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Delta Kappa Gamma Society International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August 3-6, 2011</a:t>
            </a:r>
            <a:endParaRPr lang="en-US"/>
          </a:p>
        </p:txBody>
      </p:sp>
      <p:sp>
        <p:nvSpPr>
          <p:cNvPr id="5" name="Footer Placeholder 4"/>
          <p:cNvSpPr>
            <a:spLocks noGrp="1"/>
          </p:cNvSpPr>
          <p:nvPr>
            <p:ph type="ftr" sz="quarter" idx="11"/>
          </p:nvPr>
        </p:nvSpPr>
        <p:spPr/>
        <p:txBody>
          <a:bodyPr/>
          <a:lstStyle/>
          <a:p>
            <a:r>
              <a:rPr lang="en-US" smtClean="0"/>
              <a:t>Europe Regional Conference</a:t>
            </a:r>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Delta Kappa Gamma Society International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August 3-6, 2011</a:t>
            </a:r>
            <a:endParaRPr lang="en-US"/>
          </a:p>
        </p:txBody>
      </p:sp>
      <p:sp>
        <p:nvSpPr>
          <p:cNvPr id="5" name="Footer Placeholder 4"/>
          <p:cNvSpPr>
            <a:spLocks noGrp="1"/>
          </p:cNvSpPr>
          <p:nvPr>
            <p:ph type="ftr" sz="quarter" idx="11"/>
          </p:nvPr>
        </p:nvSpPr>
        <p:spPr/>
        <p:txBody>
          <a:bodyPr/>
          <a:lstStyle/>
          <a:p>
            <a:r>
              <a:rPr lang="en-US" smtClean="0"/>
              <a:t>Europe Regional Conference</a:t>
            </a:r>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Delta Kappa Gamma Society International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August 3-6, 2011</a:t>
            </a:r>
            <a:endParaRPr lang="en-US"/>
          </a:p>
        </p:txBody>
      </p:sp>
      <p:sp>
        <p:nvSpPr>
          <p:cNvPr id="6" name="Footer Placeholder 5"/>
          <p:cNvSpPr>
            <a:spLocks noGrp="1"/>
          </p:cNvSpPr>
          <p:nvPr>
            <p:ph type="ftr" sz="quarter" idx="11"/>
          </p:nvPr>
        </p:nvSpPr>
        <p:spPr/>
        <p:txBody>
          <a:bodyPr/>
          <a:lstStyle/>
          <a:p>
            <a:r>
              <a:rPr lang="en-US" smtClean="0"/>
              <a:t>Europe Regional Conference</a:t>
            </a:r>
            <a:endParaRPr lang="en-US"/>
          </a:p>
        </p:txBody>
      </p:sp>
      <p:sp>
        <p:nvSpPr>
          <p:cNvPr id="7" name="Slide Number Placeholder 6"/>
          <p:cNvSpPr>
            <a:spLocks noGrp="1"/>
          </p:cNvSpPr>
          <p:nvPr>
            <p:ph type="sldNum" sz="quarter" idx="12"/>
          </p:nvPr>
        </p:nvSpPr>
        <p:spPr/>
        <p:txBody>
          <a:bodyPr/>
          <a:lstStyle>
            <a:lvl1pPr>
              <a:defRPr/>
            </a:lvl1pPr>
          </a:lstStyle>
          <a:p>
            <a:r>
              <a:rPr lang="en-US" dirty="0" smtClean="0"/>
              <a:t>Delta Kappa Gamma Society International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August 3-6, 2011</a:t>
            </a:r>
            <a:endParaRPr lang="en-US"/>
          </a:p>
        </p:txBody>
      </p:sp>
      <p:sp>
        <p:nvSpPr>
          <p:cNvPr id="8" name="Footer Placeholder 7"/>
          <p:cNvSpPr>
            <a:spLocks noGrp="1"/>
          </p:cNvSpPr>
          <p:nvPr>
            <p:ph type="ftr" sz="quarter" idx="11"/>
          </p:nvPr>
        </p:nvSpPr>
        <p:spPr/>
        <p:txBody>
          <a:bodyPr/>
          <a:lstStyle/>
          <a:p>
            <a:r>
              <a:rPr lang="en-US" smtClean="0"/>
              <a:t>Europe Regional Conference</a:t>
            </a:r>
            <a:endParaRPr lang="en-US"/>
          </a:p>
        </p:txBody>
      </p:sp>
      <p:sp>
        <p:nvSpPr>
          <p:cNvPr id="9" name="Slide Number Placeholder 8"/>
          <p:cNvSpPr>
            <a:spLocks noGrp="1"/>
          </p:cNvSpPr>
          <p:nvPr>
            <p:ph type="sldNum" sz="quarter" idx="12"/>
          </p:nvPr>
        </p:nvSpPr>
        <p:spPr/>
        <p:txBody>
          <a:bodyPr/>
          <a:lstStyle>
            <a:lvl1pPr>
              <a:defRPr/>
            </a:lvl1pPr>
          </a:lstStyle>
          <a:p>
            <a:r>
              <a:rPr lang="en-US" dirty="0" smtClean="0"/>
              <a:t>Delta Kappa Gamma Society International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August 3-6, 2011</a:t>
            </a:r>
            <a:endParaRPr lang="en-US"/>
          </a:p>
        </p:txBody>
      </p:sp>
      <p:sp>
        <p:nvSpPr>
          <p:cNvPr id="4" name="Footer Placeholder 3"/>
          <p:cNvSpPr>
            <a:spLocks noGrp="1"/>
          </p:cNvSpPr>
          <p:nvPr>
            <p:ph type="ftr" sz="quarter" idx="11"/>
          </p:nvPr>
        </p:nvSpPr>
        <p:spPr/>
        <p:txBody>
          <a:bodyPr/>
          <a:lstStyle/>
          <a:p>
            <a:r>
              <a:rPr lang="en-US" smtClean="0"/>
              <a:t>Europe Regional Conference</a:t>
            </a:r>
            <a:endParaRPr lang="en-US"/>
          </a:p>
        </p:txBody>
      </p:sp>
      <p:sp>
        <p:nvSpPr>
          <p:cNvPr id="5" name="Slide Number Placeholder 4"/>
          <p:cNvSpPr>
            <a:spLocks noGrp="1"/>
          </p:cNvSpPr>
          <p:nvPr>
            <p:ph type="sldNum" sz="quarter" idx="12"/>
          </p:nvPr>
        </p:nvSpPr>
        <p:spPr/>
        <p:txBody>
          <a:bodyPr/>
          <a:lstStyle>
            <a:lvl1pPr>
              <a:defRPr/>
            </a:lvl1pPr>
          </a:lstStyle>
          <a:p>
            <a:r>
              <a:rPr lang="en-US" dirty="0" smtClean="0"/>
              <a:t>Delta Kappa Gamma Society International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August 3-6, 2011</a:t>
            </a:r>
            <a:endParaRPr lang="en-US"/>
          </a:p>
        </p:txBody>
      </p:sp>
      <p:sp>
        <p:nvSpPr>
          <p:cNvPr id="3" name="Footer Placeholder 2"/>
          <p:cNvSpPr>
            <a:spLocks noGrp="1"/>
          </p:cNvSpPr>
          <p:nvPr>
            <p:ph type="ftr" sz="quarter" idx="11"/>
          </p:nvPr>
        </p:nvSpPr>
        <p:spPr/>
        <p:txBody>
          <a:bodyPr/>
          <a:lstStyle/>
          <a:p>
            <a:r>
              <a:rPr lang="en-US" smtClean="0"/>
              <a:t>Europe Regional Conference</a:t>
            </a:r>
            <a:endParaRPr lang="en-US"/>
          </a:p>
        </p:txBody>
      </p:sp>
      <p:sp>
        <p:nvSpPr>
          <p:cNvPr id="4" name="Slide Number Placeholder 3"/>
          <p:cNvSpPr>
            <a:spLocks noGrp="1"/>
          </p:cNvSpPr>
          <p:nvPr>
            <p:ph type="sldNum" sz="quarter" idx="12"/>
          </p:nvPr>
        </p:nvSpPr>
        <p:spPr/>
        <p:txBody>
          <a:bodyPr/>
          <a:lstStyle>
            <a:lvl1pPr>
              <a:defRPr/>
            </a:lvl1pPr>
          </a:lstStyle>
          <a:p>
            <a:r>
              <a:rPr lang="en-US" dirty="0" smtClean="0"/>
              <a:t>Delta Kappa Gamma Society International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August 3-6, 2011</a:t>
            </a:r>
            <a:endParaRPr lang="en-US"/>
          </a:p>
        </p:txBody>
      </p:sp>
      <p:sp>
        <p:nvSpPr>
          <p:cNvPr id="6" name="Footer Placeholder 5"/>
          <p:cNvSpPr>
            <a:spLocks noGrp="1"/>
          </p:cNvSpPr>
          <p:nvPr>
            <p:ph type="ftr" sz="quarter" idx="11"/>
          </p:nvPr>
        </p:nvSpPr>
        <p:spPr/>
        <p:txBody>
          <a:bodyPr/>
          <a:lstStyle/>
          <a:p>
            <a:r>
              <a:rPr lang="en-US" smtClean="0"/>
              <a:t>Europe Regional Conference</a:t>
            </a:r>
            <a:endParaRPr lang="en-US"/>
          </a:p>
        </p:txBody>
      </p:sp>
      <p:sp>
        <p:nvSpPr>
          <p:cNvPr id="7" name="Slide Number Placeholder 6"/>
          <p:cNvSpPr>
            <a:spLocks noGrp="1"/>
          </p:cNvSpPr>
          <p:nvPr>
            <p:ph type="sldNum" sz="quarter" idx="12"/>
          </p:nvPr>
        </p:nvSpPr>
        <p:spPr/>
        <p:txBody>
          <a:bodyPr/>
          <a:lstStyle>
            <a:lvl1pPr>
              <a:defRPr/>
            </a:lvl1pPr>
          </a:lstStyle>
          <a:p>
            <a:r>
              <a:rPr lang="en-US" dirty="0" smtClean="0"/>
              <a:t>Delta Kappa Gamma Society International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August 3-6, 2011</a:t>
            </a:r>
            <a:endParaRPr lang="en-US"/>
          </a:p>
        </p:txBody>
      </p:sp>
      <p:sp>
        <p:nvSpPr>
          <p:cNvPr id="6" name="Footer Placeholder 5"/>
          <p:cNvSpPr>
            <a:spLocks noGrp="1"/>
          </p:cNvSpPr>
          <p:nvPr>
            <p:ph type="ftr" sz="quarter" idx="11"/>
          </p:nvPr>
        </p:nvSpPr>
        <p:spPr/>
        <p:txBody>
          <a:bodyPr/>
          <a:lstStyle/>
          <a:p>
            <a:r>
              <a:rPr lang="en-US" smtClean="0"/>
              <a:t>Europe Regional Conference</a:t>
            </a:r>
            <a:endParaRPr lang="en-US"/>
          </a:p>
        </p:txBody>
      </p:sp>
      <p:sp>
        <p:nvSpPr>
          <p:cNvPr id="7" name="Slide Number Placeholder 6"/>
          <p:cNvSpPr>
            <a:spLocks noGrp="1"/>
          </p:cNvSpPr>
          <p:nvPr>
            <p:ph type="sldNum" sz="quarter" idx="12"/>
          </p:nvPr>
        </p:nvSpPr>
        <p:spPr/>
        <p:txBody>
          <a:bodyPr/>
          <a:lstStyle>
            <a:lvl1pPr>
              <a:defRPr/>
            </a:lvl1pPr>
          </a:lstStyle>
          <a:p>
            <a:r>
              <a:rPr lang="en-US" dirty="0" smtClean="0"/>
              <a:t>Delta Kappa Gamma Society International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24600"/>
            <a:ext cx="2133600" cy="365125"/>
          </a:xfrm>
          <a:prstGeom prst="rect">
            <a:avLst/>
          </a:prstGeom>
        </p:spPr>
        <p:txBody>
          <a:bodyPr vert="horz" lIns="91440" tIns="45720" rIns="91440" bIns="45720" rtlCol="0" anchor="ctr"/>
          <a:lstStyle>
            <a:lvl1pPr algn="l">
              <a:defRPr sz="1200">
                <a:solidFill>
                  <a:schemeClr val="tx2"/>
                </a:solidFill>
                <a:latin typeface="Myriad Pro" pitchFamily="34" charset="0"/>
              </a:defRPr>
            </a:lvl1pPr>
          </a:lstStyle>
          <a:p>
            <a:r>
              <a:rPr lang="en-US" smtClean="0"/>
              <a:t>August 3-6, 2011</a:t>
            </a:r>
            <a:endParaRPr lang="en-US" dirty="0"/>
          </a:p>
        </p:txBody>
      </p:sp>
      <p:sp>
        <p:nvSpPr>
          <p:cNvPr id="5" name="Footer Placeholder 4"/>
          <p:cNvSpPr>
            <a:spLocks noGrp="1"/>
          </p:cNvSpPr>
          <p:nvPr>
            <p:ph type="ftr" sz="quarter" idx="3"/>
          </p:nvPr>
        </p:nvSpPr>
        <p:spPr>
          <a:xfrm>
            <a:off x="2590800" y="6324600"/>
            <a:ext cx="3200400" cy="365125"/>
          </a:xfrm>
          <a:prstGeom prst="rect">
            <a:avLst/>
          </a:prstGeom>
        </p:spPr>
        <p:txBody>
          <a:bodyPr vert="horz" lIns="91440" tIns="45720" rIns="91440" bIns="45720" rtlCol="0" anchor="ctr"/>
          <a:lstStyle>
            <a:lvl1pPr algn="ctr">
              <a:defRPr sz="1200">
                <a:solidFill>
                  <a:schemeClr val="tx2"/>
                </a:solidFill>
                <a:latin typeface="Myriad Pro" pitchFamily="34" charset="0"/>
              </a:defRPr>
            </a:lvl1pPr>
          </a:lstStyle>
          <a:p>
            <a:r>
              <a:rPr lang="en-US" smtClean="0"/>
              <a:t>Europe Regional Conference</a:t>
            </a:r>
            <a:endParaRPr lang="en-US" dirty="0"/>
          </a:p>
        </p:txBody>
      </p:sp>
      <p:sp>
        <p:nvSpPr>
          <p:cNvPr id="6" name="Slide Number Placeholder 5"/>
          <p:cNvSpPr>
            <a:spLocks noGrp="1"/>
          </p:cNvSpPr>
          <p:nvPr>
            <p:ph type="sldNum" sz="quarter" idx="4"/>
          </p:nvPr>
        </p:nvSpPr>
        <p:spPr>
          <a:xfrm>
            <a:off x="5791200" y="6324600"/>
            <a:ext cx="2895600" cy="365125"/>
          </a:xfrm>
          <a:prstGeom prst="rect">
            <a:avLst/>
          </a:prstGeom>
        </p:spPr>
        <p:txBody>
          <a:bodyPr vert="horz" lIns="91440" tIns="45720" rIns="91440" bIns="45720" rtlCol="0" anchor="ctr"/>
          <a:lstStyle>
            <a:lvl1pPr algn="r">
              <a:defRPr sz="1200">
                <a:solidFill>
                  <a:schemeClr val="tx2"/>
                </a:solidFill>
                <a:latin typeface="Myriad Pro" pitchFamily="34" charset="0"/>
              </a:defRPr>
            </a:lvl1pPr>
          </a:lstStyle>
          <a:p>
            <a:r>
              <a:rPr lang="en-US" dirty="0" smtClean="0"/>
              <a:t>Delta Kappa Gamma Society International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yriad Pro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Adobe Jenson Pro"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Adobe Jenson Pro"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Adobe Jenson Pro"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Adobe Jenson Pro"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Adobe Jenson Pro"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tmp"/></Relationships>
</file>

<file path=ppt/slides/_rels/slide3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1.jpeg"/><Relationship Id="rId18" Type="http://schemas.microsoft.com/office/2007/relationships/hdphoto" Target="../media/hdphoto8.wdp"/><Relationship Id="rId3" Type="http://schemas.openxmlformats.org/officeDocument/2006/relationships/image" Target="../media/image16.jpeg"/><Relationship Id="rId7" Type="http://schemas.openxmlformats.org/officeDocument/2006/relationships/image" Target="../media/image18.jpeg"/><Relationship Id="rId12" Type="http://schemas.microsoft.com/office/2007/relationships/hdphoto" Target="../media/hdphoto5.wdp"/><Relationship Id="rId17" Type="http://schemas.openxmlformats.org/officeDocument/2006/relationships/image" Target="../media/image23.jpeg"/><Relationship Id="rId2" Type="http://schemas.openxmlformats.org/officeDocument/2006/relationships/notesSlide" Target="../notesSlides/notesSlide25.xml"/><Relationship Id="rId16" Type="http://schemas.microsoft.com/office/2007/relationships/hdphoto" Target="../media/hdphoto7.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0.jpeg"/><Relationship Id="rId5" Type="http://schemas.openxmlformats.org/officeDocument/2006/relationships/image" Target="../media/image17.jpeg"/><Relationship Id="rId15" Type="http://schemas.openxmlformats.org/officeDocument/2006/relationships/image" Target="../media/image22.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9.jpeg"/><Relationship Id="rId14" Type="http://schemas.microsoft.com/office/2007/relationships/hdphoto" Target="../media/hdphoto6.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en-GB" b="1" dirty="0"/>
              <a:t>Teaching in England – the first year</a:t>
            </a:r>
            <a:endParaRPr lang="en-GB" dirty="0"/>
          </a:p>
        </p:txBody>
      </p:sp>
      <p:sp>
        <p:nvSpPr>
          <p:cNvPr id="4" name="Date Placeholder 3"/>
          <p:cNvSpPr>
            <a:spLocks noGrp="1"/>
          </p:cNvSpPr>
          <p:nvPr>
            <p:ph type="dt" sz="half" idx="10"/>
          </p:nvPr>
        </p:nvSpPr>
        <p:spPr/>
        <p:txBody>
          <a:bodyPr/>
          <a:lstStyle/>
          <a:p>
            <a:r>
              <a:rPr lang="en-US" dirty="0" smtClean="0"/>
              <a:t>10 March, 2012</a:t>
            </a:r>
            <a:endParaRPr lang="en-US" dirty="0"/>
          </a:p>
        </p:txBody>
      </p:sp>
      <p:sp>
        <p:nvSpPr>
          <p:cNvPr id="5" name="Footer Placeholder 4"/>
          <p:cNvSpPr>
            <a:spLocks noGrp="1"/>
          </p:cNvSpPr>
          <p:nvPr>
            <p:ph type="ftr" sz="quarter" idx="11"/>
          </p:nvPr>
        </p:nvSpPr>
        <p:spPr/>
        <p:txBody>
          <a:bodyPr/>
          <a:lstStyle/>
          <a:p>
            <a:r>
              <a:rPr lang="en-US" dirty="0" smtClean="0"/>
              <a:t>Estonia State Conference</a:t>
            </a:r>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3688" y="1419978"/>
            <a:ext cx="5393754" cy="437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9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Weekly Meeting</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solidFill>
                  <a:schemeClr val="tx1"/>
                </a:solidFill>
                <a:latin typeface="Myriad Pro Black"/>
              </a:rPr>
              <a:t>Each meeting follows an </a:t>
            </a:r>
            <a:r>
              <a:rPr lang="en-GB" b="1" dirty="0" smtClean="0">
                <a:solidFill>
                  <a:schemeClr val="tx1"/>
                </a:solidFill>
                <a:latin typeface="Myriad Pro Black"/>
              </a:rPr>
              <a:t>agenda</a:t>
            </a:r>
            <a:r>
              <a:rPr lang="en-GB" dirty="0" smtClean="0">
                <a:solidFill>
                  <a:schemeClr val="tx1"/>
                </a:solidFill>
                <a:latin typeface="Myriad Pro Black"/>
              </a:rPr>
              <a:t>.  This sounds bureaucratic, but it is really helpful!   There is a copy for you to look at – I will explain why it is so helpful to use this agenda every week……..</a:t>
            </a:r>
          </a:p>
          <a:p>
            <a:r>
              <a:rPr lang="en-GB" dirty="0" smtClean="0">
                <a:solidFill>
                  <a:schemeClr val="tx1"/>
                </a:solidFill>
                <a:latin typeface="Myriad Pro Black"/>
              </a:rPr>
              <a:t>I would like to talk to you about each section of the form, and how it is useful to the NQT and to the Tutor (me)!</a:t>
            </a:r>
          </a:p>
          <a:p>
            <a:endParaRPr lang="en-GB" dirty="0" smtClean="0">
              <a:solidFill>
                <a:schemeClr val="tx1"/>
              </a:solidFill>
              <a:latin typeface="Myriad Pro Black"/>
            </a:endParaRPr>
          </a:p>
          <a:p>
            <a:pPr marL="0" indent="0">
              <a:buNone/>
            </a:pPr>
            <a:endParaRPr lang="en-GB" sz="1000" dirty="0" smtClean="0">
              <a:solidFill>
                <a:srgbClr val="C00000"/>
              </a:solidFill>
              <a:latin typeface="Myriad Pro Black"/>
            </a:endParaRPr>
          </a:p>
          <a:p>
            <a:pPr lvl="1"/>
            <a:r>
              <a:rPr lang="en-GB" b="1" u="sng" dirty="0" smtClean="0">
                <a:solidFill>
                  <a:schemeClr val="bg2">
                    <a:lumMod val="10000"/>
                  </a:schemeClr>
                </a:solidFill>
                <a:latin typeface="Myriad Pro Black"/>
              </a:rPr>
              <a:t>Progress made with last meeting’s action points</a:t>
            </a:r>
          </a:p>
        </p:txBody>
      </p:sp>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spTree>
    <p:extLst>
      <p:ext uri="{BB962C8B-B14F-4D97-AF65-F5344CB8AC3E}">
        <p14:creationId xmlns:p14="http://schemas.microsoft.com/office/powerpoint/2010/main" val="2979781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708658"/>
          </a:xfrm>
        </p:spPr>
        <p:txBody>
          <a:bodyPr/>
          <a:lstStyle/>
          <a:p>
            <a:pPr marL="342900" lvl="1" indent="-342900">
              <a:buFont typeface="Arial" pitchFamily="34" charset="0"/>
              <a:buChar char="•"/>
            </a:pPr>
            <a:r>
              <a:rPr lang="en-GB" sz="3200" b="1" u="sng" dirty="0">
                <a:latin typeface="Myriad Pro Black"/>
              </a:rPr>
              <a:t>Most satisfactory lesson since last meeting (Why?)</a:t>
            </a:r>
          </a:p>
          <a:p>
            <a:endParaRPr lang="en-GB" dirty="0"/>
          </a:p>
        </p:txBody>
      </p:sp>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spTree>
    <p:extLst>
      <p:ext uri="{BB962C8B-B14F-4D97-AF65-F5344CB8AC3E}">
        <p14:creationId xmlns:p14="http://schemas.microsoft.com/office/powerpoint/2010/main" val="451744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988840"/>
            <a:ext cx="8229600" cy="3589859"/>
          </a:xfrm>
        </p:spPr>
        <p:txBody>
          <a:bodyPr/>
          <a:lstStyle/>
          <a:p>
            <a:r>
              <a:rPr lang="en-GB" b="1" u="sng" dirty="0">
                <a:solidFill>
                  <a:schemeClr val="bg2">
                    <a:lumMod val="10000"/>
                  </a:schemeClr>
                </a:solidFill>
                <a:latin typeface="Myriad Pro Black"/>
              </a:rPr>
              <a:t>Least satisfactory lesson since last meeting (Why?)</a:t>
            </a:r>
          </a:p>
          <a:p>
            <a:endParaRPr lang="en-GB" dirty="0"/>
          </a:p>
        </p:txBody>
      </p:sp>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spTree>
    <p:extLst>
      <p:ext uri="{BB962C8B-B14F-4D97-AF65-F5344CB8AC3E}">
        <p14:creationId xmlns:p14="http://schemas.microsoft.com/office/powerpoint/2010/main" val="1594316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4137323"/>
          </a:xfrm>
        </p:spPr>
        <p:txBody>
          <a:bodyPr/>
          <a:lstStyle/>
          <a:p>
            <a:r>
              <a:rPr lang="en-GB" b="1" u="sng" dirty="0">
                <a:solidFill>
                  <a:schemeClr val="bg2">
                    <a:lumMod val="10000"/>
                  </a:schemeClr>
                </a:solidFill>
                <a:latin typeface="Myriad Pro Black"/>
              </a:rPr>
              <a:t>Progress with each teaching group since last meeting</a:t>
            </a:r>
          </a:p>
        </p:txBody>
      </p:sp>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spTree>
    <p:extLst>
      <p:ext uri="{BB962C8B-B14F-4D97-AF65-F5344CB8AC3E}">
        <p14:creationId xmlns:p14="http://schemas.microsoft.com/office/powerpoint/2010/main" val="1443012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u="sng" dirty="0">
                <a:solidFill>
                  <a:schemeClr val="bg2">
                    <a:lumMod val="10000"/>
                  </a:schemeClr>
                </a:solidFill>
                <a:latin typeface="Myriad Pro Black"/>
              </a:rPr>
              <a:t>Evidence-gathering related to standards since last meeting    </a:t>
            </a:r>
          </a:p>
          <a:p>
            <a:pPr marL="0" indent="0">
              <a:buNone/>
            </a:pPr>
            <a:r>
              <a:rPr lang="en-GB" dirty="0">
                <a:solidFill>
                  <a:schemeClr val="bg2">
                    <a:lumMod val="10000"/>
                  </a:schemeClr>
                </a:solidFill>
                <a:latin typeface="Myriad Pro Black"/>
              </a:rPr>
              <a:t>   </a:t>
            </a:r>
            <a:r>
              <a:rPr lang="en-GB" sz="2400" dirty="0">
                <a:solidFill>
                  <a:schemeClr val="bg2">
                    <a:lumMod val="10000"/>
                  </a:schemeClr>
                </a:solidFill>
                <a:latin typeface="Myriad Pro Black"/>
              </a:rPr>
              <a:t>(attributes, knowledge &amp; understanding, or   skills)</a:t>
            </a:r>
            <a:r>
              <a:rPr lang="en-GB" sz="2400" b="1" u="sng" dirty="0">
                <a:solidFill>
                  <a:schemeClr val="bg2">
                    <a:lumMod val="10000"/>
                  </a:schemeClr>
                </a:solidFill>
                <a:latin typeface="Myriad Pro Black"/>
              </a:rPr>
              <a:t>   </a:t>
            </a:r>
          </a:p>
          <a:p>
            <a:endParaRPr lang="en-GB" dirty="0"/>
          </a:p>
        </p:txBody>
      </p:sp>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spTree>
    <p:extLst>
      <p:ext uri="{BB962C8B-B14F-4D97-AF65-F5344CB8AC3E}">
        <p14:creationId xmlns:p14="http://schemas.microsoft.com/office/powerpoint/2010/main" val="1888250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29600" cy="4248472"/>
          </a:xfrm>
        </p:spPr>
        <p:txBody>
          <a:bodyPr>
            <a:normAutofit/>
          </a:bodyPr>
          <a:lstStyle/>
          <a:p>
            <a:r>
              <a:rPr lang="en-GB" b="1" u="sng" dirty="0" smtClean="0">
                <a:solidFill>
                  <a:schemeClr val="bg2">
                    <a:lumMod val="10000"/>
                  </a:schemeClr>
                </a:solidFill>
                <a:latin typeface="Myriad Pro Black"/>
              </a:rPr>
              <a:t>Additional </a:t>
            </a:r>
            <a:r>
              <a:rPr lang="en-GB" b="1" u="sng" dirty="0" smtClean="0">
                <a:solidFill>
                  <a:schemeClr val="tx1"/>
                </a:solidFill>
                <a:latin typeface="Myriad Pro Black"/>
              </a:rPr>
              <a:t>planned</a:t>
            </a:r>
            <a:r>
              <a:rPr lang="en-GB" b="1" u="sng" dirty="0" smtClean="0">
                <a:solidFill>
                  <a:schemeClr val="bg2">
                    <a:lumMod val="10000"/>
                  </a:schemeClr>
                </a:solidFill>
                <a:latin typeface="Myriad Pro Black"/>
              </a:rPr>
              <a:t> use of 10% protected time                                                             </a:t>
            </a:r>
            <a:r>
              <a:rPr lang="en-GB" sz="2400" dirty="0" smtClean="0">
                <a:solidFill>
                  <a:schemeClr val="bg2">
                    <a:lumMod val="10000"/>
                  </a:schemeClr>
                </a:solidFill>
                <a:latin typeface="Myriad Pro Black"/>
              </a:rPr>
              <a:t>(e.g. observing lessons, form shadowing, consulting with                         specialist colleagues [</a:t>
            </a:r>
            <a:r>
              <a:rPr lang="en-GB" sz="2400" dirty="0" err="1" smtClean="0">
                <a:solidFill>
                  <a:schemeClr val="bg2">
                    <a:lumMod val="10000"/>
                  </a:schemeClr>
                </a:solidFill>
                <a:latin typeface="Myriad Pro Black"/>
              </a:rPr>
              <a:t>e.g</a:t>
            </a:r>
            <a:r>
              <a:rPr lang="en-GB" sz="2400" dirty="0" smtClean="0">
                <a:solidFill>
                  <a:schemeClr val="bg2">
                    <a:lumMod val="10000"/>
                  </a:schemeClr>
                </a:solidFill>
                <a:latin typeface="Myriad Pro Black"/>
              </a:rPr>
              <a:t> SENCO, ICT], visits to other schools</a:t>
            </a:r>
            <a:r>
              <a:rPr lang="en-GB" sz="2400" dirty="0">
                <a:solidFill>
                  <a:schemeClr val="bg2">
                    <a:lumMod val="10000"/>
                  </a:schemeClr>
                </a:solidFill>
                <a:latin typeface="Myriad Pro Black"/>
              </a:rPr>
              <a:t>)</a:t>
            </a:r>
            <a:r>
              <a:rPr lang="en-GB" sz="2400" dirty="0" smtClean="0">
                <a:solidFill>
                  <a:schemeClr val="bg2">
                    <a:lumMod val="10000"/>
                  </a:schemeClr>
                </a:solidFill>
                <a:latin typeface="Myriad Pro Black"/>
              </a:rPr>
              <a:t>      </a:t>
            </a:r>
            <a:endParaRPr lang="en-GB" sz="2400" dirty="0">
              <a:solidFill>
                <a:schemeClr val="bg2">
                  <a:lumMod val="10000"/>
                </a:schemeClr>
              </a:solidFill>
              <a:latin typeface="Myriad Pro Black"/>
            </a:endParaRPr>
          </a:p>
        </p:txBody>
      </p:sp>
      <p:sp>
        <p:nvSpPr>
          <p:cNvPr id="4" name="Date Placeholder 3"/>
          <p:cNvSpPr>
            <a:spLocks noGrp="1"/>
          </p:cNvSpPr>
          <p:nvPr>
            <p:ph type="dt" sz="half" idx="10"/>
          </p:nvPr>
        </p:nvSpPr>
        <p:spPr/>
        <p:txBody>
          <a:bodyPr/>
          <a:lstStyle/>
          <a:p>
            <a:r>
              <a:rPr lang="en-US" dirty="0"/>
              <a:t>10 March 2012</a:t>
            </a:r>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spTree>
    <p:extLst>
      <p:ext uri="{BB962C8B-B14F-4D97-AF65-F5344CB8AC3E}">
        <p14:creationId xmlns:p14="http://schemas.microsoft.com/office/powerpoint/2010/main" val="1108988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60848"/>
            <a:ext cx="8229600" cy="3373835"/>
          </a:xfrm>
        </p:spPr>
        <p:txBody>
          <a:bodyPr/>
          <a:lstStyle/>
          <a:p>
            <a:r>
              <a:rPr lang="en-GB" b="1" u="sng" dirty="0" smtClean="0">
                <a:solidFill>
                  <a:schemeClr val="bg2">
                    <a:lumMod val="10000"/>
                  </a:schemeClr>
                </a:solidFill>
                <a:latin typeface="Myriad Pro Black"/>
              </a:rPr>
              <a:t>Action point(s) for next meeting</a:t>
            </a:r>
            <a:endParaRPr lang="en-GB" b="1" u="sng" dirty="0">
              <a:solidFill>
                <a:schemeClr val="bg2">
                  <a:lumMod val="10000"/>
                </a:schemeClr>
              </a:solidFill>
              <a:latin typeface="Myriad Pro Black"/>
            </a:endParaRPr>
          </a:p>
        </p:txBody>
      </p:sp>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spTree>
    <p:extLst>
      <p:ext uri="{BB962C8B-B14F-4D97-AF65-F5344CB8AC3E}">
        <p14:creationId xmlns:p14="http://schemas.microsoft.com/office/powerpoint/2010/main" val="3223414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60848"/>
            <a:ext cx="8229600" cy="3445843"/>
          </a:xfrm>
        </p:spPr>
        <p:txBody>
          <a:bodyPr/>
          <a:lstStyle/>
          <a:p>
            <a:r>
              <a:rPr lang="en-GB" b="1" u="sng" dirty="0" smtClean="0">
                <a:latin typeface="Myriad Pro Black"/>
              </a:rPr>
              <a:t>Help needed</a:t>
            </a:r>
            <a:r>
              <a:rPr lang="en-GB" b="1" dirty="0" smtClean="0">
                <a:latin typeface="Myriad Pro Black"/>
              </a:rPr>
              <a:t>  !!!</a:t>
            </a:r>
            <a:endParaRPr lang="en-GB" b="1" u="sng" dirty="0">
              <a:latin typeface="Myriad Pro Black"/>
            </a:endParaRPr>
          </a:p>
        </p:txBody>
      </p:sp>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spTree>
    <p:extLst>
      <p:ext uri="{BB962C8B-B14F-4D97-AF65-F5344CB8AC3E}">
        <p14:creationId xmlns:p14="http://schemas.microsoft.com/office/powerpoint/2010/main" val="3287710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28800"/>
            <a:ext cx="8229600" cy="3805883"/>
          </a:xfrm>
        </p:spPr>
        <p:txBody>
          <a:bodyPr/>
          <a:lstStyle/>
          <a:p>
            <a:r>
              <a:rPr lang="en-GB" b="1" u="sng" dirty="0" smtClean="0">
                <a:latin typeface="Myriad Pro Black"/>
              </a:rPr>
              <a:t>Action &amp; development plan reviewed</a:t>
            </a:r>
          </a:p>
          <a:p>
            <a:pPr marL="0" indent="0">
              <a:buNone/>
            </a:pPr>
            <a:endParaRPr lang="en-GB" b="1" u="sng" dirty="0">
              <a:latin typeface="Myriad Pro Black"/>
            </a:endParaRPr>
          </a:p>
          <a:p>
            <a:pPr marL="0" indent="0">
              <a:buNone/>
            </a:pPr>
            <a:r>
              <a:rPr lang="en-GB" b="1" dirty="0" smtClean="0">
                <a:latin typeface="Myriad Pro Black"/>
              </a:rPr>
              <a:t>                                                      Yes/No</a:t>
            </a:r>
            <a:endParaRPr lang="en-GB" b="1" dirty="0">
              <a:latin typeface="Myriad Pro Black"/>
            </a:endParaRPr>
          </a:p>
        </p:txBody>
      </p:sp>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spTree>
    <p:extLst>
      <p:ext uri="{BB962C8B-B14F-4D97-AF65-F5344CB8AC3E}">
        <p14:creationId xmlns:p14="http://schemas.microsoft.com/office/powerpoint/2010/main" val="3981588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24591545"/>
              </p:ext>
            </p:extLst>
          </p:nvPr>
        </p:nvGraphicFramePr>
        <p:xfrm>
          <a:off x="107504" y="764703"/>
          <a:ext cx="8856983" cy="5059680"/>
        </p:xfrm>
        <a:graphic>
          <a:graphicData uri="http://schemas.openxmlformats.org/drawingml/2006/table">
            <a:tbl>
              <a:tblPr firstRow="1" firstCol="1" lastRow="1" lastCol="1" bandRow="1" bandCol="1">
                <a:tableStyleId>{21E4AEA4-8DFA-4A89-87EB-49C32662AFE0}</a:tableStyleId>
              </a:tblPr>
              <a:tblGrid>
                <a:gridCol w="1466020"/>
                <a:gridCol w="1549124"/>
                <a:gridCol w="1942988"/>
                <a:gridCol w="1409837"/>
                <a:gridCol w="1576629"/>
                <a:gridCol w="912385"/>
              </a:tblGrid>
              <a:tr h="245853">
                <a:tc gridSpan="2">
                  <a:txBody>
                    <a:bodyPr/>
                    <a:lstStyle/>
                    <a:p>
                      <a:pPr>
                        <a:spcAft>
                          <a:spcPts val="0"/>
                        </a:spcAft>
                      </a:pPr>
                      <a:r>
                        <a:rPr lang="en-GB" sz="1600" dirty="0">
                          <a:effectLst/>
                        </a:rPr>
                        <a:t>NQT: (name)</a:t>
                      </a:r>
                      <a:endParaRPr lang="en-GB" sz="1600" dirty="0">
                        <a:effectLst/>
                        <a:latin typeface="Times New Roman"/>
                        <a:ea typeface="Times New Roman"/>
                      </a:endParaRPr>
                    </a:p>
                  </a:txBody>
                  <a:tcPr marL="49077" marR="49077" marT="0" marB="0"/>
                </a:tc>
                <a:tc hMerge="1">
                  <a:txBody>
                    <a:bodyPr/>
                    <a:lstStyle/>
                    <a:p>
                      <a:endParaRPr lang="en-GB"/>
                    </a:p>
                  </a:txBody>
                  <a:tcPr/>
                </a:tc>
                <a:tc gridSpan="2">
                  <a:txBody>
                    <a:bodyPr/>
                    <a:lstStyle/>
                    <a:p>
                      <a:pPr>
                        <a:spcAft>
                          <a:spcPts val="0"/>
                        </a:spcAft>
                      </a:pPr>
                      <a:r>
                        <a:rPr lang="en-GB" sz="1600" dirty="0">
                          <a:effectLst/>
                        </a:rPr>
                        <a:t>Induction Tutor: (name)</a:t>
                      </a:r>
                      <a:endParaRPr lang="en-GB" sz="1600" dirty="0">
                        <a:effectLst/>
                        <a:latin typeface="Times New Roman"/>
                        <a:ea typeface="Times New Roman"/>
                      </a:endParaRPr>
                    </a:p>
                  </a:txBody>
                  <a:tcPr marL="49077" marR="49077" marT="0" marB="0"/>
                </a:tc>
                <a:tc hMerge="1">
                  <a:txBody>
                    <a:bodyPr/>
                    <a:lstStyle/>
                    <a:p>
                      <a:endParaRPr lang="en-GB"/>
                    </a:p>
                  </a:txBody>
                  <a:tcPr/>
                </a:tc>
                <a:tc gridSpan="2">
                  <a:txBody>
                    <a:bodyPr/>
                    <a:lstStyle/>
                    <a:p>
                      <a:pPr>
                        <a:spcAft>
                          <a:spcPts val="0"/>
                        </a:spcAft>
                      </a:pPr>
                      <a:r>
                        <a:rPr lang="en-GB" sz="1600" dirty="0">
                          <a:effectLst/>
                        </a:rPr>
                        <a:t>Time Period: (term/half term</a:t>
                      </a:r>
                      <a:r>
                        <a:rPr lang="en-GB" sz="800" dirty="0">
                          <a:effectLst/>
                        </a:rPr>
                        <a:t>)</a:t>
                      </a:r>
                      <a:endParaRPr lang="en-GB" sz="900" dirty="0">
                        <a:effectLst/>
                        <a:latin typeface="Times New Roman"/>
                        <a:ea typeface="Times New Roman"/>
                      </a:endParaRPr>
                    </a:p>
                  </a:txBody>
                  <a:tcPr marL="49077" marR="49077" marT="0" marB="0"/>
                </a:tc>
                <a:tc hMerge="1">
                  <a:txBody>
                    <a:bodyPr/>
                    <a:lstStyle/>
                    <a:p>
                      <a:endParaRPr lang="en-GB"/>
                    </a:p>
                  </a:txBody>
                  <a:tcPr/>
                </a:tc>
              </a:tr>
              <a:tr h="1100243">
                <a:tc>
                  <a:txBody>
                    <a:bodyPr/>
                    <a:lstStyle/>
                    <a:p>
                      <a:pPr>
                        <a:spcAft>
                          <a:spcPts val="0"/>
                        </a:spcAft>
                      </a:pPr>
                      <a:r>
                        <a:rPr lang="en-GB" sz="1800" dirty="0">
                          <a:solidFill>
                            <a:schemeClr val="tx1"/>
                          </a:solidFill>
                          <a:effectLst/>
                        </a:rPr>
                        <a:t>Objectives /  Areas for Development – linked to Core Standards</a:t>
                      </a:r>
                      <a:endParaRPr lang="en-GB" sz="1800" dirty="0">
                        <a:solidFill>
                          <a:schemeClr val="tx1"/>
                        </a:solidFill>
                        <a:effectLst/>
                        <a:latin typeface="Times New Roman"/>
                        <a:ea typeface="Times New Roman"/>
                      </a:endParaRPr>
                    </a:p>
                  </a:txBody>
                  <a:tcPr marL="49077" marR="49077" marT="0" marB="0">
                    <a:solidFill>
                      <a:schemeClr val="bg1">
                        <a:lumMod val="85000"/>
                      </a:schemeClr>
                    </a:solidFill>
                  </a:tcPr>
                </a:tc>
                <a:tc>
                  <a:txBody>
                    <a:bodyPr/>
                    <a:lstStyle/>
                    <a:p>
                      <a:pPr algn="ctr">
                        <a:spcAft>
                          <a:spcPts val="0"/>
                        </a:spcAft>
                      </a:pPr>
                      <a:r>
                        <a:rPr lang="en-GB" sz="1800" dirty="0">
                          <a:solidFill>
                            <a:schemeClr val="tx1"/>
                          </a:solidFill>
                          <a:effectLst/>
                        </a:rPr>
                        <a:t>Timescales / target dates</a:t>
                      </a:r>
                      <a:endParaRPr lang="en-GB" sz="1800" dirty="0">
                        <a:solidFill>
                          <a:schemeClr val="tx1"/>
                        </a:solidFill>
                        <a:effectLst/>
                        <a:latin typeface="Times New Roman"/>
                        <a:ea typeface="Times New Roman"/>
                      </a:endParaRPr>
                    </a:p>
                  </a:txBody>
                  <a:tcPr marL="49077" marR="49077" marT="0" marB="0">
                    <a:solidFill>
                      <a:schemeClr val="bg1">
                        <a:lumMod val="85000"/>
                      </a:schemeClr>
                    </a:solidFill>
                  </a:tcPr>
                </a:tc>
                <a:tc>
                  <a:txBody>
                    <a:bodyPr/>
                    <a:lstStyle/>
                    <a:p>
                      <a:pPr algn="ctr">
                        <a:spcAft>
                          <a:spcPts val="0"/>
                        </a:spcAft>
                      </a:pPr>
                      <a:r>
                        <a:rPr lang="en-GB" sz="1800" dirty="0">
                          <a:solidFill>
                            <a:schemeClr val="tx1"/>
                          </a:solidFill>
                          <a:effectLst/>
                        </a:rPr>
                        <a:t>Support arrangements – activities, people</a:t>
                      </a:r>
                      <a:endParaRPr lang="en-GB" sz="1800" dirty="0">
                        <a:solidFill>
                          <a:schemeClr val="tx1"/>
                        </a:solidFill>
                        <a:effectLst/>
                        <a:latin typeface="Times New Roman"/>
                        <a:ea typeface="Times New Roman"/>
                      </a:endParaRPr>
                    </a:p>
                  </a:txBody>
                  <a:tcPr marL="49077" marR="49077" marT="0" marB="0">
                    <a:solidFill>
                      <a:schemeClr val="bg1">
                        <a:lumMod val="85000"/>
                      </a:schemeClr>
                    </a:solidFill>
                  </a:tcPr>
                </a:tc>
                <a:tc>
                  <a:txBody>
                    <a:bodyPr/>
                    <a:lstStyle/>
                    <a:p>
                      <a:pPr algn="ctr">
                        <a:spcAft>
                          <a:spcPts val="0"/>
                        </a:spcAft>
                      </a:pPr>
                      <a:r>
                        <a:rPr lang="en-GB" sz="1800" dirty="0">
                          <a:solidFill>
                            <a:schemeClr val="tx1"/>
                          </a:solidFill>
                          <a:effectLst/>
                        </a:rPr>
                        <a:t>Success Criteria – what are we looking for?</a:t>
                      </a:r>
                      <a:endParaRPr lang="en-GB" sz="1800" dirty="0">
                        <a:solidFill>
                          <a:schemeClr val="tx1"/>
                        </a:solidFill>
                        <a:effectLst/>
                        <a:latin typeface="Times New Roman"/>
                        <a:ea typeface="Times New Roman"/>
                      </a:endParaRPr>
                    </a:p>
                  </a:txBody>
                  <a:tcPr marL="49077" marR="49077" marT="0" marB="0">
                    <a:solidFill>
                      <a:schemeClr val="bg1">
                        <a:lumMod val="85000"/>
                      </a:schemeClr>
                    </a:solidFill>
                  </a:tcPr>
                </a:tc>
                <a:tc>
                  <a:txBody>
                    <a:bodyPr/>
                    <a:lstStyle/>
                    <a:p>
                      <a:pPr algn="ctr">
                        <a:spcAft>
                          <a:spcPts val="0"/>
                        </a:spcAft>
                      </a:pPr>
                      <a:r>
                        <a:rPr lang="en-GB" sz="1800" dirty="0">
                          <a:solidFill>
                            <a:schemeClr val="tx1"/>
                          </a:solidFill>
                          <a:effectLst/>
                        </a:rPr>
                        <a:t>Evidence of completion – where, when and what</a:t>
                      </a:r>
                      <a:endParaRPr lang="en-GB" sz="1800" dirty="0">
                        <a:solidFill>
                          <a:schemeClr val="tx1"/>
                        </a:solidFill>
                        <a:effectLst/>
                        <a:latin typeface="Times New Roman"/>
                        <a:ea typeface="Times New Roman"/>
                      </a:endParaRPr>
                    </a:p>
                  </a:txBody>
                  <a:tcPr marL="49077" marR="49077" marT="0" marB="0">
                    <a:solidFill>
                      <a:schemeClr val="bg1">
                        <a:lumMod val="85000"/>
                      </a:schemeClr>
                    </a:solidFill>
                  </a:tcPr>
                </a:tc>
                <a:tc>
                  <a:txBody>
                    <a:bodyPr/>
                    <a:lstStyle/>
                    <a:p>
                      <a:pPr algn="ctr">
                        <a:spcAft>
                          <a:spcPts val="0"/>
                        </a:spcAft>
                      </a:pPr>
                      <a:r>
                        <a:rPr lang="en-GB" sz="1400" dirty="0">
                          <a:solidFill>
                            <a:schemeClr val="tx1"/>
                          </a:solidFill>
                          <a:effectLst/>
                        </a:rPr>
                        <a:t>Reviewed – </a:t>
                      </a:r>
                      <a:r>
                        <a:rPr lang="en-GB" sz="1800" dirty="0">
                          <a:solidFill>
                            <a:schemeClr val="tx1"/>
                          </a:solidFill>
                          <a:effectLst/>
                        </a:rPr>
                        <a:t>initials, dates</a:t>
                      </a:r>
                      <a:endParaRPr lang="en-GB" sz="1800" dirty="0">
                        <a:solidFill>
                          <a:schemeClr val="tx1"/>
                        </a:solidFill>
                        <a:effectLst/>
                        <a:latin typeface="Times New Roman"/>
                        <a:ea typeface="Times New Roman"/>
                      </a:endParaRPr>
                    </a:p>
                  </a:txBody>
                  <a:tcPr marL="49077" marR="49077" marT="0" marB="0">
                    <a:solidFill>
                      <a:schemeClr val="bg1">
                        <a:lumMod val="85000"/>
                      </a:schemeClr>
                    </a:solidFill>
                  </a:tcPr>
                </a:tc>
              </a:tr>
              <a:tr h="2830367">
                <a:tc>
                  <a:txBody>
                    <a:bodyPr/>
                    <a:lstStyle/>
                    <a:p>
                      <a:pPr>
                        <a:spcAft>
                          <a:spcPts val="0"/>
                        </a:spcAft>
                      </a:pPr>
                      <a:r>
                        <a:rPr lang="en-GB" sz="1600" dirty="0">
                          <a:effectLst/>
                        </a:rPr>
                        <a:t>Here the NQT writes one aspect of their work on which they would like to improve.</a:t>
                      </a:r>
                    </a:p>
                    <a:p>
                      <a:pPr>
                        <a:spcAft>
                          <a:spcPts val="0"/>
                        </a:spcAft>
                      </a:pPr>
                      <a:r>
                        <a:rPr lang="en-GB" sz="1600" dirty="0">
                          <a:effectLst/>
                        </a:rPr>
                        <a:t>The ‘target’ will link to one or more of the National Standards</a:t>
                      </a:r>
                      <a:r>
                        <a:rPr lang="en-GB" sz="900" dirty="0">
                          <a:effectLst/>
                        </a:rPr>
                        <a:t>.</a:t>
                      </a:r>
                      <a:endParaRPr lang="en-GB" sz="900" dirty="0">
                        <a:effectLst/>
                        <a:latin typeface="Times New Roman"/>
                        <a:ea typeface="Times New Roman"/>
                      </a:endParaRPr>
                    </a:p>
                  </a:txBody>
                  <a:tcPr marL="49077" marR="49077" marT="0" marB="0"/>
                </a:tc>
                <a:tc>
                  <a:txBody>
                    <a:bodyPr/>
                    <a:lstStyle/>
                    <a:p>
                      <a:pPr>
                        <a:spcAft>
                          <a:spcPts val="0"/>
                        </a:spcAft>
                      </a:pPr>
                      <a:r>
                        <a:rPr lang="en-GB" sz="1600" dirty="0">
                          <a:effectLst/>
                        </a:rPr>
                        <a:t>This could be a definite date, or a half or whole term, or it could be ‘</a:t>
                      </a:r>
                      <a:r>
                        <a:rPr lang="en-GB" sz="1600" dirty="0" err="1">
                          <a:effectLst/>
                        </a:rPr>
                        <a:t>ongoing</a:t>
                      </a:r>
                      <a:r>
                        <a:rPr lang="en-GB" sz="1600" dirty="0">
                          <a:effectLst/>
                        </a:rPr>
                        <a:t>’</a:t>
                      </a:r>
                      <a:endParaRPr lang="en-GB" sz="1600" dirty="0">
                        <a:effectLst/>
                        <a:latin typeface="Times New Roman"/>
                        <a:ea typeface="Times New Roman"/>
                      </a:endParaRPr>
                    </a:p>
                  </a:txBody>
                  <a:tcPr marL="49077" marR="49077" marT="0" marB="0"/>
                </a:tc>
                <a:tc>
                  <a:txBody>
                    <a:bodyPr/>
                    <a:lstStyle/>
                    <a:p>
                      <a:pPr>
                        <a:spcAft>
                          <a:spcPts val="0"/>
                        </a:spcAft>
                      </a:pPr>
                      <a:r>
                        <a:rPr lang="en-GB" sz="1600" dirty="0">
                          <a:effectLst/>
                        </a:rPr>
                        <a:t>This is what the NQT plans to do, who to meet for discussion, who to approach for specialist advice etc.</a:t>
                      </a:r>
                      <a:endParaRPr lang="en-GB" sz="1600" dirty="0">
                        <a:effectLst/>
                        <a:latin typeface="Times New Roman"/>
                        <a:ea typeface="Times New Roman"/>
                      </a:endParaRPr>
                    </a:p>
                  </a:txBody>
                  <a:tcPr marL="49077" marR="49077" marT="0" marB="0"/>
                </a:tc>
                <a:tc>
                  <a:txBody>
                    <a:bodyPr/>
                    <a:lstStyle/>
                    <a:p>
                      <a:pPr>
                        <a:spcAft>
                          <a:spcPts val="0"/>
                        </a:spcAft>
                      </a:pPr>
                      <a:r>
                        <a:rPr lang="en-GB" sz="1600" dirty="0">
                          <a:effectLst/>
                        </a:rPr>
                        <a:t>Here the NQT will decide what will be achieved so that the target has been met.</a:t>
                      </a:r>
                      <a:endParaRPr lang="en-GB" sz="1600" dirty="0">
                        <a:effectLst/>
                        <a:latin typeface="Times New Roman"/>
                        <a:ea typeface="Times New Roman"/>
                      </a:endParaRPr>
                    </a:p>
                  </a:txBody>
                  <a:tcPr marL="49077" marR="49077" marT="0" marB="0"/>
                </a:tc>
                <a:tc>
                  <a:txBody>
                    <a:bodyPr/>
                    <a:lstStyle/>
                    <a:p>
                      <a:pPr>
                        <a:spcAft>
                          <a:spcPts val="0"/>
                        </a:spcAft>
                      </a:pPr>
                      <a:r>
                        <a:rPr lang="en-GB" sz="1600" dirty="0">
                          <a:effectLst/>
                        </a:rPr>
                        <a:t>This will be something clearly identifiable (or measurable) so that the NQT can demonstrate that the target has been met.</a:t>
                      </a:r>
                      <a:endParaRPr lang="en-GB" sz="1600" dirty="0">
                        <a:effectLst/>
                        <a:latin typeface="Times New Roman"/>
                        <a:ea typeface="Times New Roman"/>
                      </a:endParaRPr>
                    </a:p>
                  </a:txBody>
                  <a:tcPr marL="49077" marR="49077" marT="0" marB="0"/>
                </a:tc>
                <a:tc>
                  <a:txBody>
                    <a:bodyPr/>
                    <a:lstStyle/>
                    <a:p>
                      <a:pPr>
                        <a:spcAft>
                          <a:spcPts val="0"/>
                        </a:spcAft>
                      </a:pPr>
                      <a:r>
                        <a:rPr lang="en-GB" sz="1600" dirty="0">
                          <a:effectLst/>
                        </a:rPr>
                        <a:t>The NQT and tutor will initial and date every time the target is discussed in a weekly meeting</a:t>
                      </a:r>
                      <a:r>
                        <a:rPr lang="en-GB" sz="900" dirty="0">
                          <a:effectLst/>
                        </a:rPr>
                        <a:t>.</a:t>
                      </a:r>
                      <a:endParaRPr lang="en-GB" sz="900" dirty="0">
                        <a:effectLst/>
                        <a:latin typeface="Times New Roman"/>
                        <a:ea typeface="Times New Roman"/>
                      </a:endParaRPr>
                    </a:p>
                  </a:txBody>
                  <a:tcPr marL="49077" marR="49077" marT="0" marB="0"/>
                </a:tc>
              </a:tr>
            </a:tbl>
          </a:graphicData>
        </a:graphic>
      </p:graphicFrame>
      <p:sp>
        <p:nvSpPr>
          <p:cNvPr id="8" name="Rectangle 1"/>
          <p:cNvSpPr>
            <a:spLocks noChangeArrowheads="1"/>
          </p:cNvSpPr>
          <p:nvPr/>
        </p:nvSpPr>
        <p:spPr bwMode="auto">
          <a:xfrm>
            <a:off x="2507300" y="196861"/>
            <a:ext cx="41293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Induction Action &amp; Development Plan, 2011-12</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14111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Many pathways into teaching</a:t>
            </a:r>
            <a:endParaRPr lang="en-GB" dirty="0"/>
          </a:p>
        </p:txBody>
      </p:sp>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sp>
        <p:nvSpPr>
          <p:cNvPr id="7" name="TextBox 6"/>
          <p:cNvSpPr txBox="1"/>
          <p:nvPr/>
        </p:nvSpPr>
        <p:spPr>
          <a:xfrm rot="1861875">
            <a:off x="7311163" y="2297407"/>
            <a:ext cx="1080120" cy="584775"/>
          </a:xfrm>
          <a:prstGeom prst="rect">
            <a:avLst/>
          </a:prstGeom>
          <a:noFill/>
        </p:spPr>
        <p:txBody>
          <a:bodyPr wrap="square" rtlCol="0">
            <a:spAutoFit/>
          </a:bodyPr>
          <a:lstStyle/>
          <a:p>
            <a:r>
              <a:rPr lang="en-GB" sz="3200" b="1" dirty="0" smtClean="0"/>
              <a:t>GTP</a:t>
            </a:r>
            <a:endParaRPr lang="en-GB" sz="3200" b="1" dirty="0"/>
          </a:p>
        </p:txBody>
      </p:sp>
      <p:sp>
        <p:nvSpPr>
          <p:cNvPr id="9" name="TextBox 8"/>
          <p:cNvSpPr txBox="1"/>
          <p:nvPr/>
        </p:nvSpPr>
        <p:spPr>
          <a:xfrm rot="19950607">
            <a:off x="975450" y="2031369"/>
            <a:ext cx="1578561" cy="830997"/>
          </a:xfrm>
          <a:prstGeom prst="rect">
            <a:avLst/>
          </a:prstGeom>
          <a:noFill/>
        </p:spPr>
        <p:txBody>
          <a:bodyPr wrap="square" rtlCol="0">
            <a:spAutoFit/>
          </a:bodyPr>
          <a:lstStyle/>
          <a:p>
            <a:r>
              <a:rPr lang="en-GB" sz="4800" b="1" dirty="0" smtClean="0"/>
              <a:t>PGCE</a:t>
            </a:r>
            <a:endParaRPr lang="en-GB" sz="4800" b="1" dirty="0"/>
          </a:p>
        </p:txBody>
      </p:sp>
      <p:sp>
        <p:nvSpPr>
          <p:cNvPr id="10" name="TextBox 9"/>
          <p:cNvSpPr txBox="1"/>
          <p:nvPr/>
        </p:nvSpPr>
        <p:spPr>
          <a:xfrm>
            <a:off x="3995936" y="2533967"/>
            <a:ext cx="1512168" cy="584775"/>
          </a:xfrm>
          <a:prstGeom prst="rect">
            <a:avLst/>
          </a:prstGeom>
          <a:noFill/>
        </p:spPr>
        <p:txBody>
          <a:bodyPr wrap="square" rtlCol="0">
            <a:spAutoFit/>
          </a:bodyPr>
          <a:lstStyle/>
          <a:p>
            <a:r>
              <a:rPr lang="en-GB" sz="3200" b="1" dirty="0" smtClean="0"/>
              <a:t>SCITT</a:t>
            </a:r>
            <a:endParaRPr lang="en-GB" sz="3200" b="1" dirty="0"/>
          </a:p>
        </p:txBody>
      </p:sp>
      <p:sp>
        <p:nvSpPr>
          <p:cNvPr id="11" name="TextBox 10"/>
          <p:cNvSpPr txBox="1"/>
          <p:nvPr/>
        </p:nvSpPr>
        <p:spPr>
          <a:xfrm rot="20065478">
            <a:off x="6195039" y="3118742"/>
            <a:ext cx="828092" cy="584775"/>
          </a:xfrm>
          <a:prstGeom prst="rect">
            <a:avLst/>
          </a:prstGeom>
          <a:noFill/>
        </p:spPr>
        <p:txBody>
          <a:bodyPr wrap="square" rtlCol="0">
            <a:spAutoFit/>
          </a:bodyPr>
          <a:lstStyle/>
          <a:p>
            <a:r>
              <a:rPr lang="en-GB" sz="3200" b="1" dirty="0" err="1" smtClean="0"/>
              <a:t>BEd</a:t>
            </a:r>
            <a:endParaRPr lang="en-GB" sz="3200" b="1" dirty="0"/>
          </a:p>
        </p:txBody>
      </p:sp>
      <p:sp>
        <p:nvSpPr>
          <p:cNvPr id="12" name="TextBox 11"/>
          <p:cNvSpPr txBox="1"/>
          <p:nvPr/>
        </p:nvSpPr>
        <p:spPr>
          <a:xfrm rot="1724566">
            <a:off x="1914193" y="3118742"/>
            <a:ext cx="1008112" cy="584775"/>
          </a:xfrm>
          <a:prstGeom prst="rect">
            <a:avLst/>
          </a:prstGeom>
          <a:noFill/>
        </p:spPr>
        <p:txBody>
          <a:bodyPr wrap="square" rtlCol="0">
            <a:spAutoFit/>
          </a:bodyPr>
          <a:lstStyle/>
          <a:p>
            <a:r>
              <a:rPr lang="en-GB" sz="3200" b="1" dirty="0" smtClean="0"/>
              <a:t>A-BT</a:t>
            </a:r>
            <a:endParaRPr lang="en-GB" sz="3200" b="1" dirty="0"/>
          </a:p>
        </p:txBody>
      </p:sp>
      <p:sp>
        <p:nvSpPr>
          <p:cNvPr id="13" name="TextBox 12"/>
          <p:cNvSpPr txBox="1"/>
          <p:nvPr/>
        </p:nvSpPr>
        <p:spPr>
          <a:xfrm>
            <a:off x="2919197" y="3909881"/>
            <a:ext cx="3096344" cy="584775"/>
          </a:xfrm>
          <a:prstGeom prst="rect">
            <a:avLst/>
          </a:prstGeom>
          <a:noFill/>
        </p:spPr>
        <p:txBody>
          <a:bodyPr wrap="square" rtlCol="0">
            <a:spAutoFit/>
          </a:bodyPr>
          <a:lstStyle/>
          <a:p>
            <a:r>
              <a:rPr lang="en-GB" sz="3200" b="1" dirty="0" smtClean="0"/>
              <a:t>BA/BSc with QTs</a:t>
            </a:r>
            <a:endParaRPr lang="en-GB" sz="3200" b="1" dirty="0"/>
          </a:p>
        </p:txBody>
      </p:sp>
      <p:sp>
        <p:nvSpPr>
          <p:cNvPr id="14" name="TextBox 13"/>
          <p:cNvSpPr txBox="1"/>
          <p:nvPr/>
        </p:nvSpPr>
        <p:spPr>
          <a:xfrm>
            <a:off x="7380312" y="4293096"/>
            <a:ext cx="936104" cy="584775"/>
          </a:xfrm>
          <a:prstGeom prst="rect">
            <a:avLst/>
          </a:prstGeom>
          <a:noFill/>
        </p:spPr>
        <p:txBody>
          <a:bodyPr wrap="square" rtlCol="0">
            <a:spAutoFit/>
          </a:bodyPr>
          <a:lstStyle/>
          <a:p>
            <a:r>
              <a:rPr lang="en-GB" sz="3200" b="1" dirty="0" smtClean="0"/>
              <a:t>AO</a:t>
            </a:r>
            <a:endParaRPr lang="en-GB" sz="3200" b="1" dirty="0"/>
          </a:p>
        </p:txBody>
      </p:sp>
      <p:sp>
        <p:nvSpPr>
          <p:cNvPr id="15" name="TextBox 14"/>
          <p:cNvSpPr txBox="1"/>
          <p:nvPr/>
        </p:nvSpPr>
        <p:spPr>
          <a:xfrm>
            <a:off x="1187624" y="4293096"/>
            <a:ext cx="1080120" cy="584775"/>
          </a:xfrm>
          <a:prstGeom prst="rect">
            <a:avLst/>
          </a:prstGeom>
          <a:noFill/>
        </p:spPr>
        <p:txBody>
          <a:bodyPr wrap="square" rtlCol="0">
            <a:spAutoFit/>
          </a:bodyPr>
          <a:lstStyle/>
          <a:p>
            <a:r>
              <a:rPr lang="en-GB" sz="3200" b="1" dirty="0" smtClean="0"/>
              <a:t>OU</a:t>
            </a:r>
            <a:endParaRPr lang="en-GB" sz="3200" b="1" dirty="0"/>
          </a:p>
        </p:txBody>
      </p:sp>
      <p:sp>
        <p:nvSpPr>
          <p:cNvPr id="16" name="TextBox 15"/>
          <p:cNvSpPr txBox="1"/>
          <p:nvPr/>
        </p:nvSpPr>
        <p:spPr>
          <a:xfrm>
            <a:off x="3419872" y="5013176"/>
            <a:ext cx="2232248" cy="584775"/>
          </a:xfrm>
          <a:prstGeom prst="rect">
            <a:avLst/>
          </a:prstGeom>
          <a:noFill/>
        </p:spPr>
        <p:txBody>
          <a:bodyPr wrap="square" rtlCol="0">
            <a:spAutoFit/>
          </a:bodyPr>
          <a:lstStyle/>
          <a:p>
            <a:r>
              <a:rPr lang="en-GB" sz="3200" b="1" dirty="0" smtClean="0"/>
              <a:t>  </a:t>
            </a:r>
            <a:r>
              <a:rPr lang="en-GB" sz="3200" b="1" dirty="0" err="1" smtClean="0"/>
              <a:t>TeachFirst</a:t>
            </a:r>
            <a:endParaRPr lang="en-GB" sz="3200" b="1" dirty="0"/>
          </a:p>
        </p:txBody>
      </p:sp>
      <p:sp>
        <p:nvSpPr>
          <p:cNvPr id="17" name="TextBox 16"/>
          <p:cNvSpPr txBox="1"/>
          <p:nvPr/>
        </p:nvSpPr>
        <p:spPr>
          <a:xfrm rot="1258244">
            <a:off x="1043608" y="5013176"/>
            <a:ext cx="1374641" cy="584775"/>
          </a:xfrm>
          <a:prstGeom prst="rect">
            <a:avLst/>
          </a:prstGeom>
          <a:noFill/>
        </p:spPr>
        <p:txBody>
          <a:bodyPr wrap="square" rtlCol="0">
            <a:spAutoFit/>
          </a:bodyPr>
          <a:lstStyle/>
          <a:p>
            <a:r>
              <a:rPr lang="en-GB" sz="3200" b="1" dirty="0" smtClean="0"/>
              <a:t>      </a:t>
            </a:r>
            <a:r>
              <a:rPr lang="en-GB" sz="3200" b="1" dirty="0" err="1" smtClean="0"/>
              <a:t>TtT</a:t>
            </a:r>
            <a:endParaRPr lang="en-GB" sz="3200" b="1" dirty="0"/>
          </a:p>
        </p:txBody>
      </p:sp>
      <p:sp>
        <p:nvSpPr>
          <p:cNvPr id="18" name="TextBox 17"/>
          <p:cNvSpPr txBox="1"/>
          <p:nvPr/>
        </p:nvSpPr>
        <p:spPr>
          <a:xfrm rot="20463128">
            <a:off x="6015541" y="5204102"/>
            <a:ext cx="1430717" cy="584775"/>
          </a:xfrm>
          <a:prstGeom prst="rect">
            <a:avLst/>
          </a:prstGeom>
          <a:noFill/>
        </p:spPr>
        <p:txBody>
          <a:bodyPr wrap="square" rtlCol="0">
            <a:spAutoFit/>
          </a:bodyPr>
          <a:lstStyle/>
          <a:p>
            <a:r>
              <a:rPr lang="en-GB" sz="3200" b="1" dirty="0" smtClean="0"/>
              <a:t>   OTTP</a:t>
            </a:r>
            <a:endParaRPr lang="en-GB" sz="3200" b="1" dirty="0"/>
          </a:p>
        </p:txBody>
      </p:sp>
    </p:spTree>
    <p:extLst>
      <p:ext uri="{BB962C8B-B14F-4D97-AF65-F5344CB8AC3E}">
        <p14:creationId xmlns:p14="http://schemas.microsoft.com/office/powerpoint/2010/main" val="188546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432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4525963"/>
          </a:xfrm>
        </p:spPr>
        <p:txBody>
          <a:bodyPr/>
          <a:lstStyle/>
          <a:p>
            <a:r>
              <a:rPr lang="en-GB" b="1" u="sng" dirty="0" smtClean="0">
                <a:latin typeface="Myriad Pro Black"/>
              </a:rPr>
              <a:t>Timeline reviewed and dates added</a:t>
            </a:r>
            <a:r>
              <a:rPr lang="en-GB" b="1" dirty="0" smtClean="0">
                <a:latin typeface="Myriad Pro Black"/>
              </a:rPr>
              <a:t>         </a:t>
            </a:r>
          </a:p>
          <a:p>
            <a:pPr marL="0" indent="0">
              <a:buNone/>
            </a:pPr>
            <a:r>
              <a:rPr lang="en-GB" b="1" dirty="0" smtClean="0">
                <a:latin typeface="Myriad Pro Black"/>
              </a:rPr>
              <a:t>                                    </a:t>
            </a:r>
          </a:p>
          <a:p>
            <a:pPr marL="0" indent="0">
              <a:buNone/>
            </a:pPr>
            <a:r>
              <a:rPr lang="en-GB" b="1" dirty="0">
                <a:latin typeface="Myriad Pro Black"/>
              </a:rPr>
              <a:t> </a:t>
            </a:r>
            <a:r>
              <a:rPr lang="en-GB" b="1" dirty="0" smtClean="0">
                <a:latin typeface="Myriad Pro Black"/>
              </a:rPr>
              <a:t>                                                   Yes/No</a:t>
            </a:r>
            <a:endParaRPr lang="en-GB" b="1" u="sng" dirty="0">
              <a:latin typeface="Myriad Pro Black"/>
            </a:endParaRPr>
          </a:p>
          <a:p>
            <a:endParaRPr lang="en-GB" b="1" dirty="0" smtClean="0">
              <a:latin typeface="Myriad Pro Black"/>
            </a:endParaRPr>
          </a:p>
        </p:txBody>
      </p:sp>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spTree>
    <p:extLst>
      <p:ext uri="{BB962C8B-B14F-4D97-AF65-F5344CB8AC3E}">
        <p14:creationId xmlns:p14="http://schemas.microsoft.com/office/powerpoint/2010/main" val="8787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pic>
        <p:nvPicPr>
          <p:cNvPr id="39" name="Picture 3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32656"/>
            <a:ext cx="7920880" cy="5732362"/>
          </a:xfrm>
          <a:prstGeom prst="rect">
            <a:avLst/>
          </a:prstGeom>
        </p:spPr>
      </p:pic>
    </p:spTree>
    <p:extLst>
      <p:ext uri="{BB962C8B-B14F-4D97-AF65-F5344CB8AC3E}">
        <p14:creationId xmlns:p14="http://schemas.microsoft.com/office/powerpoint/2010/main" val="804909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4525963"/>
          </a:xfrm>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solidFill>
                  <a:schemeClr val="bg2">
                    <a:lumMod val="10000"/>
                  </a:schemeClr>
                </a:solidFill>
                <a:latin typeface="Myriad Pro Black"/>
              </a:rPr>
              <a:t>NQT Initials………….. IT initials……………</a:t>
            </a:r>
          </a:p>
          <a:p>
            <a:pPr marL="0" indent="0">
              <a:buNone/>
            </a:pPr>
            <a:r>
              <a:rPr lang="en-GB" dirty="0">
                <a:solidFill>
                  <a:schemeClr val="bg2">
                    <a:lumMod val="10000"/>
                  </a:schemeClr>
                </a:solidFill>
                <a:latin typeface="Myriad Pro Black"/>
              </a:rPr>
              <a:t> </a:t>
            </a:r>
            <a:r>
              <a:rPr lang="en-GB" dirty="0" smtClean="0">
                <a:solidFill>
                  <a:schemeClr val="bg2">
                    <a:lumMod val="10000"/>
                  </a:schemeClr>
                </a:solidFill>
                <a:latin typeface="Myriad Pro Black"/>
              </a:rPr>
              <a:t>                                   Date:…………..</a:t>
            </a:r>
          </a:p>
        </p:txBody>
      </p:sp>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spTree>
    <p:extLst>
      <p:ext uri="{BB962C8B-B14F-4D97-AF65-F5344CB8AC3E}">
        <p14:creationId xmlns:p14="http://schemas.microsoft.com/office/powerpoint/2010/main" val="2370104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08" y="140635"/>
            <a:ext cx="8820980" cy="5880653"/>
          </a:xfrm>
          <a:prstGeom prst="rect">
            <a:avLst/>
          </a:prstGeom>
        </p:spPr>
      </p:pic>
    </p:spTree>
    <p:extLst>
      <p:ext uri="{BB962C8B-B14F-4D97-AF65-F5344CB8AC3E}">
        <p14:creationId xmlns:p14="http://schemas.microsoft.com/office/powerpoint/2010/main" val="1260349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4370"/>
            <a:ext cx="8730316" cy="6212184"/>
          </a:xfrm>
          <a:prstGeom prst="rect">
            <a:avLst/>
          </a:prstGeom>
        </p:spPr>
      </p:pic>
    </p:spTree>
    <p:extLst>
      <p:ext uri="{BB962C8B-B14F-4D97-AF65-F5344CB8AC3E}">
        <p14:creationId xmlns:p14="http://schemas.microsoft.com/office/powerpoint/2010/main" val="2408433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78" y="1844824"/>
            <a:ext cx="8727709" cy="1512168"/>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78" y="908720"/>
            <a:ext cx="8474887" cy="733404"/>
          </a:xfrm>
          <a:prstGeom prst="rect">
            <a:avLst/>
          </a:prstGeom>
        </p:spPr>
      </p:pic>
    </p:spTree>
    <p:extLst>
      <p:ext uri="{BB962C8B-B14F-4D97-AF65-F5344CB8AC3E}">
        <p14:creationId xmlns:p14="http://schemas.microsoft.com/office/powerpoint/2010/main" val="3337309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04" y="476672"/>
            <a:ext cx="8737237" cy="4320480"/>
          </a:xfrm>
          <a:prstGeom prst="rect">
            <a:avLst/>
          </a:prstGeom>
        </p:spPr>
      </p:pic>
    </p:spTree>
    <p:extLst>
      <p:ext uri="{BB962C8B-B14F-4D97-AF65-F5344CB8AC3E}">
        <p14:creationId xmlns:p14="http://schemas.microsoft.com/office/powerpoint/2010/main" val="1021031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88640"/>
            <a:ext cx="8568952" cy="6147547"/>
          </a:xfrm>
          <a:prstGeom prst="rect">
            <a:avLst/>
          </a:prstGeom>
        </p:spPr>
      </p:pic>
    </p:spTree>
    <p:extLst>
      <p:ext uri="{BB962C8B-B14F-4D97-AF65-F5344CB8AC3E}">
        <p14:creationId xmlns:p14="http://schemas.microsoft.com/office/powerpoint/2010/main" val="1303656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sp>
        <p:nvSpPr>
          <p:cNvPr id="7" name="Content Placeholder 2"/>
          <p:cNvSpPr txBox="1">
            <a:spLocks/>
          </p:cNvSpPr>
          <p:nvPr/>
        </p:nvSpPr>
        <p:spPr>
          <a:xfrm>
            <a:off x="440432" y="1628801"/>
            <a:ext cx="8229600" cy="309634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Adobe Jenson Pro"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Adobe Jenson Pro"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Adobe Jenson Pro"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Adobe Jenson Pro"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Adobe Jenson Pro"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u="sng" smtClean="0">
                <a:solidFill>
                  <a:schemeClr val="bg2">
                    <a:lumMod val="10000"/>
                  </a:schemeClr>
                </a:solidFill>
                <a:latin typeface="Myriad Pro Black"/>
              </a:rPr>
              <a:t>Evidence-gathering related to standards since last meeting    </a:t>
            </a:r>
          </a:p>
          <a:p>
            <a:pPr marL="0" indent="0">
              <a:buFont typeface="Arial" pitchFamily="34" charset="0"/>
              <a:buNone/>
            </a:pPr>
            <a:r>
              <a:rPr lang="en-GB" smtClean="0">
                <a:solidFill>
                  <a:schemeClr val="bg2">
                    <a:lumMod val="10000"/>
                  </a:schemeClr>
                </a:solidFill>
                <a:latin typeface="Myriad Pro Black"/>
              </a:rPr>
              <a:t>   </a:t>
            </a:r>
            <a:r>
              <a:rPr lang="en-GB" sz="2400" smtClean="0">
                <a:solidFill>
                  <a:schemeClr val="bg2">
                    <a:lumMod val="10000"/>
                  </a:schemeClr>
                </a:solidFill>
                <a:latin typeface="Myriad Pro Black"/>
              </a:rPr>
              <a:t>(attributes, knowledge &amp; understanding, or   skills)</a:t>
            </a:r>
            <a:r>
              <a:rPr lang="en-GB" sz="2400" b="1" u="sng" smtClean="0">
                <a:solidFill>
                  <a:schemeClr val="bg2">
                    <a:lumMod val="10000"/>
                  </a:schemeClr>
                </a:solidFill>
                <a:latin typeface="Myriad Pro Black"/>
              </a:rPr>
              <a:t>   </a:t>
            </a:r>
          </a:p>
          <a:p>
            <a:endParaRPr lang="en-GB" dirty="0"/>
          </a:p>
        </p:txBody>
      </p:sp>
    </p:spTree>
    <p:extLst>
      <p:ext uri="{BB962C8B-B14F-4D97-AF65-F5344CB8AC3E}">
        <p14:creationId xmlns:p14="http://schemas.microsoft.com/office/powerpoint/2010/main" val="916545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60646"/>
            <a:ext cx="8208912" cy="5885845"/>
          </a:xfrm>
          <a:prstGeom prst="rect">
            <a:avLst/>
          </a:prstGeom>
        </p:spPr>
      </p:pic>
    </p:spTree>
    <p:extLst>
      <p:ext uri="{BB962C8B-B14F-4D97-AF65-F5344CB8AC3E}">
        <p14:creationId xmlns:p14="http://schemas.microsoft.com/office/powerpoint/2010/main" val="3657151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PGCE route (1)</a:t>
            </a:r>
            <a:endParaRPr lang="en-GB" dirty="0"/>
          </a:p>
        </p:txBody>
      </p:sp>
      <p:sp>
        <p:nvSpPr>
          <p:cNvPr id="3" name="Content Placeholder 2"/>
          <p:cNvSpPr>
            <a:spLocks noGrp="1"/>
          </p:cNvSpPr>
          <p:nvPr>
            <p:ph idx="1"/>
          </p:nvPr>
        </p:nvSpPr>
        <p:spPr>
          <a:xfrm>
            <a:off x="251520" y="1600200"/>
            <a:ext cx="8640960" cy="4525963"/>
          </a:xfrm>
        </p:spPr>
        <p:txBody>
          <a:bodyPr>
            <a:normAutofit lnSpcReduction="10000"/>
          </a:bodyPr>
          <a:lstStyle/>
          <a:p>
            <a:r>
              <a:rPr lang="en-GB" dirty="0" smtClean="0">
                <a:solidFill>
                  <a:schemeClr val="tx1"/>
                </a:solidFill>
                <a:latin typeface="Myriad Pro Black"/>
              </a:rPr>
              <a:t>Study for first degree – BSc or BA (3 years)</a:t>
            </a:r>
            <a:endParaRPr lang="en-GB" sz="1000" dirty="0" smtClean="0">
              <a:solidFill>
                <a:schemeClr val="tx1"/>
              </a:solidFill>
              <a:latin typeface="Myriad Pro Black"/>
            </a:endParaRPr>
          </a:p>
          <a:p>
            <a:pPr marL="0" indent="0">
              <a:buNone/>
            </a:pPr>
            <a:endParaRPr lang="en-GB" sz="900" dirty="0">
              <a:solidFill>
                <a:schemeClr val="tx1"/>
              </a:solidFill>
              <a:latin typeface="Myriad Pro Black"/>
            </a:endParaRPr>
          </a:p>
          <a:p>
            <a:r>
              <a:rPr lang="en-GB" dirty="0" smtClean="0">
                <a:solidFill>
                  <a:schemeClr val="tx1"/>
                </a:solidFill>
                <a:latin typeface="Myriad Pro Black"/>
              </a:rPr>
              <a:t>Immediately (or later) take a 1-year </a:t>
            </a:r>
            <a:r>
              <a:rPr lang="en-GB" u="sng" dirty="0" smtClean="0">
                <a:solidFill>
                  <a:schemeClr val="tx1"/>
                </a:solidFill>
                <a:latin typeface="Myriad Pro Black"/>
              </a:rPr>
              <a:t>P</a:t>
            </a:r>
            <a:r>
              <a:rPr lang="en-GB" dirty="0" smtClean="0">
                <a:solidFill>
                  <a:schemeClr val="tx1"/>
                </a:solidFill>
                <a:latin typeface="Myriad Pro Black"/>
              </a:rPr>
              <a:t>ost </a:t>
            </a:r>
            <a:r>
              <a:rPr lang="en-GB" u="sng" dirty="0" smtClean="0">
                <a:solidFill>
                  <a:schemeClr val="tx1"/>
                </a:solidFill>
                <a:latin typeface="Myriad Pro Black"/>
              </a:rPr>
              <a:t>G</a:t>
            </a:r>
            <a:r>
              <a:rPr lang="en-GB" dirty="0" smtClean="0">
                <a:solidFill>
                  <a:schemeClr val="tx1"/>
                </a:solidFill>
                <a:latin typeface="Myriad Pro Black"/>
              </a:rPr>
              <a:t>raduate </a:t>
            </a:r>
            <a:r>
              <a:rPr lang="en-GB" u="sng" dirty="0" smtClean="0">
                <a:solidFill>
                  <a:schemeClr val="tx1"/>
                </a:solidFill>
                <a:latin typeface="Myriad Pro Black"/>
              </a:rPr>
              <a:t>C</a:t>
            </a:r>
            <a:r>
              <a:rPr lang="en-GB" dirty="0" smtClean="0">
                <a:solidFill>
                  <a:schemeClr val="tx1"/>
                </a:solidFill>
                <a:latin typeface="Myriad Pro Black"/>
              </a:rPr>
              <a:t>ertificate in </a:t>
            </a:r>
            <a:r>
              <a:rPr lang="en-GB" u="sng" dirty="0" smtClean="0">
                <a:solidFill>
                  <a:schemeClr val="tx1"/>
                </a:solidFill>
                <a:latin typeface="Myriad Pro Black"/>
              </a:rPr>
              <a:t>E</a:t>
            </a:r>
            <a:r>
              <a:rPr lang="en-GB" dirty="0" smtClean="0">
                <a:solidFill>
                  <a:schemeClr val="tx1"/>
                </a:solidFill>
                <a:latin typeface="Myriad Pro Black"/>
              </a:rPr>
              <a:t>ducation.     </a:t>
            </a:r>
          </a:p>
          <a:p>
            <a:pPr marL="0" indent="0">
              <a:buNone/>
            </a:pPr>
            <a:r>
              <a:rPr lang="en-GB" dirty="0">
                <a:solidFill>
                  <a:schemeClr val="tx1"/>
                </a:solidFill>
                <a:latin typeface="Myriad Pro Black"/>
              </a:rPr>
              <a:t> </a:t>
            </a:r>
            <a:r>
              <a:rPr lang="en-GB" dirty="0" smtClean="0">
                <a:solidFill>
                  <a:schemeClr val="tx1"/>
                </a:solidFill>
                <a:latin typeface="Myriad Pro Black"/>
              </a:rPr>
              <a:t>  (Course includes: </a:t>
            </a:r>
          </a:p>
          <a:p>
            <a:pPr marL="0" indent="0">
              <a:buNone/>
            </a:pPr>
            <a:r>
              <a:rPr lang="en-GB" dirty="0">
                <a:solidFill>
                  <a:schemeClr val="tx1"/>
                </a:solidFill>
                <a:latin typeface="Myriad Pro Black"/>
              </a:rPr>
              <a:t> </a:t>
            </a:r>
            <a:r>
              <a:rPr lang="en-GB" dirty="0" smtClean="0">
                <a:solidFill>
                  <a:schemeClr val="tx1"/>
                </a:solidFill>
                <a:latin typeface="Myriad Pro Black"/>
              </a:rPr>
              <a:t>    THEORY </a:t>
            </a:r>
          </a:p>
          <a:p>
            <a:pPr marL="0" indent="0">
              <a:buNone/>
            </a:pPr>
            <a:r>
              <a:rPr lang="en-GB" dirty="0">
                <a:solidFill>
                  <a:schemeClr val="tx1"/>
                </a:solidFill>
                <a:latin typeface="Myriad Pro Black"/>
              </a:rPr>
              <a:t> </a:t>
            </a:r>
            <a:r>
              <a:rPr lang="en-GB" dirty="0" smtClean="0">
                <a:solidFill>
                  <a:schemeClr val="tx1"/>
                </a:solidFill>
                <a:latin typeface="Myriad Pro Black"/>
              </a:rPr>
              <a:t>    and </a:t>
            </a:r>
          </a:p>
          <a:p>
            <a:pPr marL="0" indent="0">
              <a:buNone/>
            </a:pPr>
            <a:r>
              <a:rPr lang="en-GB" dirty="0">
                <a:solidFill>
                  <a:schemeClr val="tx1"/>
                </a:solidFill>
                <a:latin typeface="Myriad Pro Black"/>
              </a:rPr>
              <a:t> </a:t>
            </a:r>
            <a:r>
              <a:rPr lang="en-GB" dirty="0" smtClean="0">
                <a:solidFill>
                  <a:schemeClr val="tx1"/>
                </a:solidFill>
                <a:latin typeface="Myriad Pro Black"/>
              </a:rPr>
              <a:t>    PRACTICE  (School Placements) </a:t>
            </a:r>
          </a:p>
          <a:p>
            <a:r>
              <a:rPr lang="en-GB" dirty="0" smtClean="0">
                <a:solidFill>
                  <a:schemeClr val="tx1"/>
                </a:solidFill>
                <a:latin typeface="Myriad Pro Black"/>
              </a:rPr>
              <a:t>  If successful, QTS is awarded.                                 </a:t>
            </a:r>
            <a:endParaRPr lang="en-GB" dirty="0">
              <a:solidFill>
                <a:schemeClr val="tx1"/>
              </a:solidFill>
              <a:latin typeface="Myriad Pro Black"/>
            </a:endParaRPr>
          </a:p>
        </p:txBody>
      </p:sp>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spTree>
    <p:extLst>
      <p:ext uri="{BB962C8B-B14F-4D97-AF65-F5344CB8AC3E}">
        <p14:creationId xmlns:p14="http://schemas.microsoft.com/office/powerpoint/2010/main" val="1496373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0" y="548680"/>
            <a:ext cx="8720081" cy="5184576"/>
          </a:xfrm>
          <a:prstGeom prst="rect">
            <a:avLst/>
          </a:prstGeom>
        </p:spPr>
      </p:pic>
    </p:spTree>
    <p:extLst>
      <p:ext uri="{BB962C8B-B14F-4D97-AF65-F5344CB8AC3E}">
        <p14:creationId xmlns:p14="http://schemas.microsoft.com/office/powerpoint/2010/main" val="3396442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4370"/>
            <a:ext cx="8730316" cy="6212184"/>
          </a:xfrm>
          <a:prstGeom prst="rect">
            <a:avLst/>
          </a:prstGeom>
        </p:spPr>
      </p:pic>
    </p:spTree>
    <p:extLst>
      <p:ext uri="{BB962C8B-B14F-4D97-AF65-F5344CB8AC3E}">
        <p14:creationId xmlns:p14="http://schemas.microsoft.com/office/powerpoint/2010/main" val="1325644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78" y="1844824"/>
            <a:ext cx="8727709" cy="1512168"/>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78" y="908720"/>
            <a:ext cx="8474887" cy="733404"/>
          </a:xfrm>
          <a:prstGeom prst="rect">
            <a:avLst/>
          </a:prstGeom>
        </p:spPr>
      </p:pic>
    </p:spTree>
    <p:extLst>
      <p:ext uri="{BB962C8B-B14F-4D97-AF65-F5344CB8AC3E}">
        <p14:creationId xmlns:p14="http://schemas.microsoft.com/office/powerpoint/2010/main" val="3837032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716016" y="305983"/>
            <a:ext cx="2133600" cy="2540000"/>
          </a:xfrm>
          <a:prstGeom prst="rect">
            <a:avLst/>
          </a:prstGeom>
        </p:spPr>
      </p:pic>
      <p:pic>
        <p:nvPicPr>
          <p:cNvPr id="7" name="Content Placeholder 6"/>
          <p:cNvPicPr>
            <a:picLocks noGrp="1" noChangeAspect="1"/>
          </p:cNvPicPr>
          <p:nvPr>
            <p:ph idx="1"/>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2477919" y="305983"/>
            <a:ext cx="2157428" cy="2676710"/>
          </a:xfrm>
        </p:spPr>
      </p:pic>
      <p:sp>
        <p:nvSpPr>
          <p:cNvPr id="4" name="Date Placeholder 3"/>
          <p:cNvSpPr>
            <a:spLocks noGrp="1"/>
          </p:cNvSpPr>
          <p:nvPr>
            <p:ph type="dt" sz="half" idx="10"/>
          </p:nvPr>
        </p:nvSpPr>
        <p:spPr/>
        <p:txBody>
          <a:bodyPr/>
          <a:lstStyle/>
          <a:p>
            <a:r>
              <a:rPr lang="en-US" dirty="0" smtClean="0"/>
              <a:t>10 March 2012</a:t>
            </a:r>
            <a:endParaRPr lang="en-US" dirty="0"/>
          </a:p>
        </p:txBody>
      </p:sp>
      <p:sp>
        <p:nvSpPr>
          <p:cNvPr id="5" name="Footer Placeholder 4"/>
          <p:cNvSpPr>
            <a:spLocks noGrp="1"/>
          </p:cNvSpPr>
          <p:nvPr>
            <p:ph type="ftr" sz="quarter" idx="11"/>
          </p:nvPr>
        </p:nvSpPr>
        <p:spPr/>
        <p:txBody>
          <a:bodyPr/>
          <a:lstStyle/>
          <a:p>
            <a:r>
              <a:rPr lang="en-US" dirty="0" smtClean="0"/>
              <a:t>Estonia State Conference</a:t>
            </a:r>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20600883">
            <a:off x="467070" y="3463680"/>
            <a:ext cx="2120400" cy="2482904"/>
          </a:xfrm>
          <a:prstGeom prst="rect">
            <a:avLst/>
          </a:prstGeom>
        </p:spPr>
      </p:pic>
      <p:pic>
        <p:nvPicPr>
          <p:cNvPr id="3" name="Picture 2"/>
          <p:cNvPicPr>
            <a:picLocks noChangeAspect="1"/>
          </p:cNvPicPr>
          <p:nvPr/>
        </p:nvPicPr>
        <p:blipFill rotWithShape="1">
          <a:blip r:embed="rId9">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rcRect l="6412" r="7096"/>
          <a:stretch/>
        </p:blipFill>
        <p:spPr>
          <a:xfrm rot="414396">
            <a:off x="6725697" y="668421"/>
            <a:ext cx="2147939" cy="2592289"/>
          </a:xfrm>
          <a:prstGeom prst="rect">
            <a:avLst/>
          </a:prstGeom>
        </p:spPr>
      </p:pic>
      <p:pic>
        <p:nvPicPr>
          <p:cNvPr id="8" name="Picture 7"/>
          <p:cNvPicPr>
            <a:picLocks noChangeAspect="1"/>
          </p:cNvPicPr>
          <p:nvPr/>
        </p:nvPicPr>
        <p:blipFill rotWithShape="1">
          <a:blip r:embed="rId11">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val="0"/>
              </a:ext>
            </a:extLst>
          </a:blip>
          <a:srcRect t="3788" r="13608" b="28333"/>
          <a:stretch/>
        </p:blipFill>
        <p:spPr>
          <a:xfrm rot="717419">
            <a:off x="6714388" y="3431305"/>
            <a:ext cx="2076351" cy="2447104"/>
          </a:xfrm>
          <a:prstGeom prst="rect">
            <a:avLst/>
          </a:prstGeom>
        </p:spPr>
      </p:pic>
      <p:pic>
        <p:nvPicPr>
          <p:cNvPr id="9" name="Picture 8"/>
          <p:cNvPicPr>
            <a:picLocks noChangeAspect="1"/>
          </p:cNvPicPr>
          <p:nvPr/>
        </p:nvPicPr>
        <p:blipFill rotWithShape="1">
          <a:blip r:embed="rId13">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rcRect l="5854"/>
          <a:stretch/>
        </p:blipFill>
        <p:spPr>
          <a:xfrm rot="421680">
            <a:off x="4805513" y="3108130"/>
            <a:ext cx="1898198" cy="2501519"/>
          </a:xfrm>
          <a:prstGeom prst="rect">
            <a:avLst/>
          </a:prstGeom>
        </p:spPr>
      </p:pic>
      <p:pic>
        <p:nvPicPr>
          <p:cNvPr id="10" name="Picture 9"/>
          <p:cNvPicPr>
            <a:picLocks noChangeAspect="1"/>
          </p:cNvPicPr>
          <p:nvPr/>
        </p:nvPicPr>
        <p:blipFill>
          <a:blip r:embed="rId15">
            <a:extLst>
              <a:ext uri="{BEBA8EAE-BF5A-486C-A8C5-ECC9F3942E4B}">
                <a14:imgProps xmlns:a14="http://schemas.microsoft.com/office/drawing/2010/main">
                  <a14:imgLayer r:embed="rId16">
                    <a14:imgEffect>
                      <a14:saturation sat="200000"/>
                    </a14:imgEffect>
                  </a14:imgLayer>
                </a14:imgProps>
              </a:ext>
              <a:ext uri="{28A0092B-C50C-407E-A947-70E740481C1C}">
                <a14:useLocalDpi xmlns:a14="http://schemas.microsoft.com/office/drawing/2010/main" val="0"/>
              </a:ext>
            </a:extLst>
          </a:blip>
          <a:stretch>
            <a:fillRect/>
          </a:stretch>
        </p:blipFill>
        <p:spPr>
          <a:xfrm>
            <a:off x="2550736" y="3242765"/>
            <a:ext cx="2165280" cy="2232248"/>
          </a:xfrm>
          <a:prstGeom prst="rect">
            <a:avLst/>
          </a:prstGeom>
        </p:spPr>
      </p:pic>
      <p:pic>
        <p:nvPicPr>
          <p:cNvPr id="12" name="Picture 11"/>
          <p:cNvPicPr>
            <a:picLocks noChangeAspect="1"/>
          </p:cNvPicPr>
          <p:nvPr/>
        </p:nvPicPr>
        <p:blipFill rotWithShape="1">
          <a:blip r:embed="rId17">
            <a:extLst>
              <a:ext uri="{BEBA8EAE-BF5A-486C-A8C5-ECC9F3942E4B}">
                <a14:imgProps xmlns:a14="http://schemas.microsoft.com/office/drawing/2010/main">
                  <a14:imgLayer r:embed="rId18">
                    <a14:imgEffect>
                      <a14:saturation sat="200000"/>
                    </a14:imgEffect>
                  </a14:imgLayer>
                </a14:imgProps>
              </a:ext>
              <a:ext uri="{28A0092B-C50C-407E-A947-70E740481C1C}">
                <a14:useLocalDpi xmlns:a14="http://schemas.microsoft.com/office/drawing/2010/main" val="0"/>
              </a:ext>
            </a:extLst>
          </a:blip>
          <a:srcRect l="5374"/>
          <a:stretch/>
        </p:blipFill>
        <p:spPr>
          <a:xfrm rot="20951793">
            <a:off x="334859" y="607334"/>
            <a:ext cx="2187478" cy="2398035"/>
          </a:xfrm>
          <a:prstGeom prst="rect">
            <a:avLst/>
          </a:prstGeom>
        </p:spPr>
      </p:pic>
    </p:spTree>
    <p:extLst>
      <p:ext uri="{BB962C8B-B14F-4D97-AF65-F5344CB8AC3E}">
        <p14:creationId xmlns:p14="http://schemas.microsoft.com/office/powerpoint/2010/main" val="3461499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PGCE route (2)</a:t>
            </a:r>
            <a:endParaRPr lang="en-GB" dirty="0"/>
          </a:p>
        </p:txBody>
      </p:sp>
      <p:sp>
        <p:nvSpPr>
          <p:cNvPr id="3" name="Content Placeholder 2"/>
          <p:cNvSpPr>
            <a:spLocks noGrp="1"/>
          </p:cNvSpPr>
          <p:nvPr>
            <p:ph idx="1"/>
          </p:nvPr>
        </p:nvSpPr>
        <p:spPr>
          <a:xfrm>
            <a:off x="467544" y="1556792"/>
            <a:ext cx="8229600" cy="4525963"/>
          </a:xfrm>
        </p:spPr>
        <p:txBody>
          <a:bodyPr>
            <a:normAutofit fontScale="92500" lnSpcReduction="10000"/>
          </a:bodyPr>
          <a:lstStyle/>
          <a:p>
            <a:r>
              <a:rPr lang="en-GB" dirty="0" smtClean="0">
                <a:solidFill>
                  <a:schemeClr val="tx1"/>
                </a:solidFill>
                <a:latin typeface="Myriad Pro Black"/>
              </a:rPr>
              <a:t>Apply for jobs at school(s) where you would like to work.</a:t>
            </a:r>
          </a:p>
          <a:p>
            <a:r>
              <a:rPr lang="en-GB" dirty="0" smtClean="0">
                <a:solidFill>
                  <a:schemeClr val="tx1"/>
                </a:solidFill>
                <a:latin typeface="Myriad Pro Black"/>
              </a:rPr>
              <a:t>Attend interview(s) and accept the best job offer.</a:t>
            </a:r>
          </a:p>
          <a:p>
            <a:r>
              <a:rPr lang="en-GB" dirty="0" smtClean="0">
                <a:solidFill>
                  <a:schemeClr val="tx1"/>
                </a:solidFill>
                <a:latin typeface="Myriad Pro Black"/>
              </a:rPr>
              <a:t>You will have a trained Induction Tutor.</a:t>
            </a:r>
          </a:p>
          <a:p>
            <a:r>
              <a:rPr lang="en-GB" dirty="0" smtClean="0">
                <a:solidFill>
                  <a:schemeClr val="tx1"/>
                </a:solidFill>
                <a:latin typeface="Myriad Pro Black"/>
              </a:rPr>
              <a:t>Other teachers working in the same department of the school, or with the same age group, will be asked to be Mentors to help you to settle in and understand how the school works.</a:t>
            </a:r>
            <a:endParaRPr lang="en-GB" dirty="0">
              <a:solidFill>
                <a:schemeClr val="tx1"/>
              </a:solidFill>
              <a:latin typeface="Myriad Pro Black"/>
            </a:endParaRPr>
          </a:p>
        </p:txBody>
      </p:sp>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spTree>
    <p:extLst>
      <p:ext uri="{BB962C8B-B14F-4D97-AF65-F5344CB8AC3E}">
        <p14:creationId xmlns:p14="http://schemas.microsoft.com/office/powerpoint/2010/main" val="1370144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Meeting your Induction Tutor</a:t>
            </a:r>
            <a:br>
              <a:rPr lang="en-GB" dirty="0" smtClean="0"/>
            </a:br>
            <a:r>
              <a:rPr lang="en-GB" dirty="0"/>
              <a:t>1</a:t>
            </a:r>
          </a:p>
        </p:txBody>
      </p:sp>
      <p:sp>
        <p:nvSpPr>
          <p:cNvPr id="3" name="Content Placeholder 2"/>
          <p:cNvSpPr>
            <a:spLocks noGrp="1"/>
          </p:cNvSpPr>
          <p:nvPr>
            <p:ph idx="1"/>
          </p:nvPr>
        </p:nvSpPr>
        <p:spPr>
          <a:xfrm>
            <a:off x="467544" y="1700808"/>
            <a:ext cx="8229600" cy="4525963"/>
          </a:xfrm>
        </p:spPr>
        <p:txBody>
          <a:bodyPr>
            <a:normAutofit lnSpcReduction="10000"/>
          </a:bodyPr>
          <a:lstStyle/>
          <a:p>
            <a:r>
              <a:rPr lang="en-GB" dirty="0" smtClean="0">
                <a:solidFill>
                  <a:schemeClr val="tx1"/>
                </a:solidFill>
                <a:latin typeface="Myriad Pro Black"/>
              </a:rPr>
              <a:t>Before the start of the first term, you (and any other NQTs) will meet your Induction Tutor.</a:t>
            </a:r>
          </a:p>
          <a:p>
            <a:r>
              <a:rPr lang="en-GB" dirty="0" smtClean="0">
                <a:solidFill>
                  <a:schemeClr val="tx1"/>
                </a:solidFill>
                <a:latin typeface="Myriad Pro Black"/>
              </a:rPr>
              <a:t>The school will register you with the national Teacher Induction Panel and will pay the fee for your Induction Year.</a:t>
            </a:r>
          </a:p>
          <a:p>
            <a:r>
              <a:rPr lang="en-GB" dirty="0" smtClean="0">
                <a:solidFill>
                  <a:schemeClr val="tx1"/>
                </a:solidFill>
                <a:latin typeface="Myriad Pro Black"/>
              </a:rPr>
              <a:t>Your IT will go through 2 ‘checklists’ with you and will explain the arrangements about weekly meetings.</a:t>
            </a:r>
            <a:endParaRPr lang="en-GB" dirty="0">
              <a:solidFill>
                <a:schemeClr val="tx1"/>
              </a:solidFill>
              <a:latin typeface="Myriad Pro Black"/>
            </a:endParaRPr>
          </a:p>
        </p:txBody>
      </p:sp>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spTree>
    <p:extLst>
      <p:ext uri="{BB962C8B-B14F-4D97-AF65-F5344CB8AC3E}">
        <p14:creationId xmlns:p14="http://schemas.microsoft.com/office/powerpoint/2010/main" val="2780713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332656"/>
            <a:ext cx="8208912" cy="5745118"/>
          </a:xfrm>
        </p:spPr>
      </p:pic>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smtClean="0"/>
              <a:t>Estonia State Conference</a:t>
            </a:r>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spTree>
    <p:extLst>
      <p:ext uri="{BB962C8B-B14F-4D97-AF65-F5344CB8AC3E}">
        <p14:creationId xmlns:p14="http://schemas.microsoft.com/office/powerpoint/2010/main" val="1220648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Clipping"/>
          <p:cNvPicPr>
            <a:picLocks noGrp="1" noChangeAspect="1"/>
          </p:cNvPicPr>
          <p:nvPr>
            <p:ph idx="1"/>
          </p:nvPr>
        </p:nvPicPr>
        <p:blipFill>
          <a:blip r:embed="rId2"/>
          <a:stretch>
            <a:fillRect/>
          </a:stretch>
        </p:blipFill>
        <p:spPr>
          <a:xfrm>
            <a:off x="4548184" y="3858418"/>
            <a:ext cx="47632" cy="9526"/>
          </a:xfrm>
        </p:spPr>
      </p:pic>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smtClean="0"/>
              <a:t>Estonia State Conference</a:t>
            </a:r>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8640"/>
            <a:ext cx="8424936" cy="5878127"/>
          </a:xfrm>
          <a:prstGeom prst="rect">
            <a:avLst/>
          </a:prstGeom>
        </p:spPr>
      </p:pic>
    </p:spTree>
    <p:extLst>
      <p:ext uri="{BB962C8B-B14F-4D97-AF65-F5344CB8AC3E}">
        <p14:creationId xmlns:p14="http://schemas.microsoft.com/office/powerpoint/2010/main" val="1141405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Meeting your Induction </a:t>
            </a:r>
            <a:r>
              <a:rPr lang="en-GB" dirty="0" smtClean="0"/>
              <a:t>Tutor</a:t>
            </a:r>
            <a:br>
              <a:rPr lang="en-GB" dirty="0" smtClean="0"/>
            </a:br>
            <a:r>
              <a:rPr lang="en-GB" dirty="0"/>
              <a:t>2</a:t>
            </a:r>
          </a:p>
        </p:txBody>
      </p:sp>
      <p:sp>
        <p:nvSpPr>
          <p:cNvPr id="3" name="Content Placeholder 2"/>
          <p:cNvSpPr>
            <a:spLocks noGrp="1"/>
          </p:cNvSpPr>
          <p:nvPr>
            <p:ph idx="1"/>
          </p:nvPr>
        </p:nvSpPr>
        <p:spPr/>
        <p:txBody>
          <a:bodyPr>
            <a:normAutofit fontScale="92500" lnSpcReduction="20000"/>
          </a:bodyPr>
          <a:lstStyle/>
          <a:p>
            <a:r>
              <a:rPr lang="en-GB" dirty="0" smtClean="0">
                <a:solidFill>
                  <a:schemeClr val="tx1"/>
                </a:solidFill>
                <a:latin typeface="Myriad Pro Black"/>
              </a:rPr>
              <a:t>The IT will tell (or remind you) that you are no longer a student, but a </a:t>
            </a:r>
            <a:r>
              <a:rPr lang="en-GB" u="sng" dirty="0" smtClean="0">
                <a:solidFill>
                  <a:schemeClr val="tx1"/>
                </a:solidFill>
                <a:latin typeface="Myriad Pro Black"/>
              </a:rPr>
              <a:t>qualified teacher</a:t>
            </a:r>
            <a:r>
              <a:rPr lang="en-GB" dirty="0" smtClean="0">
                <a:solidFill>
                  <a:schemeClr val="tx1"/>
                </a:solidFill>
                <a:latin typeface="Myriad Pro Black"/>
              </a:rPr>
              <a:t>.  You finished your PGCE year with QTS (Qualified Teacher Status)! </a:t>
            </a:r>
          </a:p>
          <a:p>
            <a:r>
              <a:rPr lang="en-GB" dirty="0" smtClean="0">
                <a:solidFill>
                  <a:schemeClr val="tx1"/>
                </a:solidFill>
                <a:latin typeface="Myriad Pro Black"/>
              </a:rPr>
              <a:t>During your Induction Year, the </a:t>
            </a:r>
            <a:r>
              <a:rPr lang="en-GB" dirty="0">
                <a:solidFill>
                  <a:schemeClr val="tx1"/>
                </a:solidFill>
                <a:latin typeface="Myriad Pro Black"/>
              </a:rPr>
              <a:t>school has responsibilities </a:t>
            </a:r>
            <a:r>
              <a:rPr lang="en-GB" dirty="0" smtClean="0">
                <a:solidFill>
                  <a:schemeClr val="tx1"/>
                </a:solidFill>
                <a:latin typeface="Myriad Pro Black"/>
              </a:rPr>
              <a:t>to you, but you will have some responsibilities as well!</a:t>
            </a:r>
          </a:p>
          <a:p>
            <a:r>
              <a:rPr lang="en-GB" dirty="0" smtClean="0">
                <a:solidFill>
                  <a:schemeClr val="tx1"/>
                </a:solidFill>
                <a:latin typeface="Myriad Pro Black"/>
              </a:rPr>
              <a:t>Together, you look at your teaching timetable and agree a convenient time for your Regular Weekly Meeting – this is the ‘heart’ of the whole process.</a:t>
            </a:r>
            <a:endParaRPr lang="en-GB" dirty="0">
              <a:solidFill>
                <a:schemeClr val="tx1"/>
              </a:solidFill>
              <a:latin typeface="Myriad Pro Black"/>
            </a:endParaRPr>
          </a:p>
        </p:txBody>
      </p:sp>
      <p:sp>
        <p:nvSpPr>
          <p:cNvPr id="4" name="Date Placeholder 3"/>
          <p:cNvSpPr>
            <a:spLocks noGrp="1"/>
          </p:cNvSpPr>
          <p:nvPr>
            <p:ph type="dt" sz="half" idx="10"/>
          </p:nvPr>
        </p:nvSpPr>
        <p:spPr/>
        <p:txBody>
          <a:bodyPr/>
          <a:lstStyle/>
          <a:p>
            <a:r>
              <a:rPr lang="en-US" dirty="0"/>
              <a:t>10 March 2012</a:t>
            </a:r>
          </a:p>
          <a:p>
            <a:endParaRPr lang="en-US" dirty="0"/>
          </a:p>
        </p:txBody>
      </p:sp>
      <p:sp>
        <p:nvSpPr>
          <p:cNvPr id="5" name="Footer Placeholder 4"/>
          <p:cNvSpPr>
            <a:spLocks noGrp="1"/>
          </p:cNvSpPr>
          <p:nvPr>
            <p:ph type="ftr" sz="quarter" idx="11"/>
          </p:nvPr>
        </p:nvSpPr>
        <p:spPr/>
        <p:txBody>
          <a:bodyPr/>
          <a:lstStyle/>
          <a:p>
            <a:r>
              <a:rPr lang="en-US" dirty="0"/>
              <a:t>Estonia State Conference</a:t>
            </a:r>
          </a:p>
          <a:p>
            <a:endParaRPr lang="en-US" dirty="0"/>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spTree>
    <p:extLst>
      <p:ext uri="{BB962C8B-B14F-4D97-AF65-F5344CB8AC3E}">
        <p14:creationId xmlns:p14="http://schemas.microsoft.com/office/powerpoint/2010/main" val="2743348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60648"/>
            <a:ext cx="8568952" cy="5910410"/>
          </a:xfrm>
        </p:spPr>
      </p:pic>
      <p:sp>
        <p:nvSpPr>
          <p:cNvPr id="5" name="Footer Placeholder 4"/>
          <p:cNvSpPr>
            <a:spLocks noGrp="1"/>
          </p:cNvSpPr>
          <p:nvPr>
            <p:ph type="ftr" sz="quarter" idx="11"/>
          </p:nvPr>
        </p:nvSpPr>
        <p:spPr/>
        <p:txBody>
          <a:bodyPr/>
          <a:lstStyle/>
          <a:p>
            <a:r>
              <a:rPr lang="en-US" smtClean="0"/>
              <a:t>Estonia State Conference</a:t>
            </a:r>
            <a:endParaRPr lang="en-US"/>
          </a:p>
        </p:txBody>
      </p:sp>
      <p:sp>
        <p:nvSpPr>
          <p:cNvPr id="6" name="Slide Number Placeholder 5"/>
          <p:cNvSpPr>
            <a:spLocks noGrp="1"/>
          </p:cNvSpPr>
          <p:nvPr>
            <p:ph type="sldNum" sz="quarter" idx="12"/>
          </p:nvPr>
        </p:nvSpPr>
        <p:spPr/>
        <p:txBody>
          <a:bodyPr/>
          <a:lstStyle/>
          <a:p>
            <a:r>
              <a:rPr lang="en-US" smtClean="0"/>
              <a:t>Delta Kappa Gamma Society International</a:t>
            </a:r>
            <a:endParaRPr lang="en-US" dirty="0"/>
          </a:p>
        </p:txBody>
      </p:sp>
      <p:sp>
        <p:nvSpPr>
          <p:cNvPr id="9" name="Title 1"/>
          <p:cNvSpPr>
            <a:spLocks noGrp="1"/>
          </p:cNvSpPr>
          <p:nvPr>
            <p:ph type="dt" sz="half" idx="10"/>
          </p:nvPr>
        </p:nvSpPr>
        <p:spPr/>
        <p:txBody>
          <a:bodyPr/>
          <a:lstStyle/>
          <a:p>
            <a:r>
              <a:rPr lang="en-US" dirty="0"/>
              <a:t>10 March 2012</a:t>
            </a:r>
          </a:p>
          <a:p>
            <a:endParaRPr lang="en-GB" dirty="0"/>
          </a:p>
        </p:txBody>
      </p:sp>
    </p:spTree>
    <p:extLst>
      <p:ext uri="{BB962C8B-B14F-4D97-AF65-F5344CB8AC3E}">
        <p14:creationId xmlns:p14="http://schemas.microsoft.com/office/powerpoint/2010/main" val="1609881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KG Rose with Lines_EU">
  <a:themeElements>
    <a:clrScheme name="DKG">
      <a:dk1>
        <a:srgbClr val="D21242"/>
      </a:dk1>
      <a:lt1>
        <a:sysClr val="window" lastClr="FFFFFF"/>
      </a:lt1>
      <a:dk2>
        <a:srgbClr val="7F7F7F"/>
      </a:dk2>
      <a:lt2>
        <a:srgbClr val="F2F2F2"/>
      </a:lt2>
      <a:accent1>
        <a:srgbClr val="E9CF8F"/>
      </a:accent1>
      <a:accent2>
        <a:srgbClr val="D21242"/>
      </a:accent2>
      <a:accent3>
        <a:srgbClr val="00703C"/>
      </a:accent3>
      <a:accent4>
        <a:srgbClr val="4BACC6"/>
      </a:accent4>
      <a:accent5>
        <a:srgbClr val="8064A2"/>
      </a:accent5>
      <a:accent6>
        <a:srgbClr val="E7A614"/>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DKG Rose with Lines_EU</Template>
  <TotalTime>2033</TotalTime>
  <Words>3538</Words>
  <Application>Microsoft Office PowerPoint</Application>
  <PresentationFormat>On-screen Show (4:3)</PresentationFormat>
  <Paragraphs>237</Paragraphs>
  <Slides>33</Slides>
  <Notes>25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DKG Rose with Lines_EU</vt:lpstr>
      <vt:lpstr>Teaching in England – the first year</vt:lpstr>
      <vt:lpstr>Many pathways into teaching</vt:lpstr>
      <vt:lpstr>The PGCE route (1)</vt:lpstr>
      <vt:lpstr>The PGCE route (2)</vt:lpstr>
      <vt:lpstr>Meeting your Induction Tutor 1</vt:lpstr>
      <vt:lpstr>PowerPoint Presentation</vt:lpstr>
      <vt:lpstr>PowerPoint Presentation</vt:lpstr>
      <vt:lpstr>Meeting your Induction Tutor 2</vt:lpstr>
      <vt:lpstr>PowerPoint Presentation</vt:lpstr>
      <vt:lpstr>The Weekly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York</dc:creator>
  <cp:lastModifiedBy>Tamara</cp:lastModifiedBy>
  <cp:revision>50</cp:revision>
  <dcterms:created xsi:type="dcterms:W3CDTF">2011-04-07T13:55:02Z</dcterms:created>
  <dcterms:modified xsi:type="dcterms:W3CDTF">2012-04-30T23:35:42Z</dcterms:modified>
</cp:coreProperties>
</file>